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325" r:id="rId3"/>
    <p:sldId id="327" r:id="rId4"/>
    <p:sldId id="328" r:id="rId5"/>
    <p:sldId id="329" r:id="rId6"/>
    <p:sldId id="330" r:id="rId7"/>
    <p:sldId id="331" r:id="rId8"/>
    <p:sldId id="326" r:id="rId9"/>
    <p:sldId id="332" r:id="rId10"/>
    <p:sldId id="333" r:id="rId11"/>
    <p:sldId id="334" r:id="rId12"/>
    <p:sldId id="335" r:id="rId13"/>
    <p:sldId id="336" r:id="rId14"/>
    <p:sldId id="337" r:id="rId15"/>
    <p:sldId id="338" r:id="rId16"/>
    <p:sldId id="339" r:id="rId17"/>
    <p:sldId id="340" r:id="rId18"/>
    <p:sldId id="341" r:id="rId19"/>
    <p:sldId id="342" r:id="rId20"/>
    <p:sldId id="343" r:id="rId21"/>
    <p:sldId id="324" r:id="rId22"/>
    <p:sldId id="302" r:id="rId2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A1FF88-A8F5-4D2B-921F-75AC761244F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B0B1DAB-4C4B-43BA-A6AD-EC912F1BD2DE}">
      <dgm:prSet/>
      <dgm:spPr/>
      <dgm:t>
        <a:bodyPr/>
        <a:lstStyle/>
        <a:p>
          <a:r>
            <a:rPr lang="en-US" u="sng"/>
            <a:t>PROTECTION</a:t>
          </a:r>
          <a:endParaRPr lang="en-US"/>
        </a:p>
      </dgm:t>
    </dgm:pt>
    <dgm:pt modelId="{1ECB40B8-8BE7-41E7-907A-5E8EAF98F891}" type="parTrans" cxnId="{294AAC82-EDA1-4761-95C6-1E00D4017D67}">
      <dgm:prSet/>
      <dgm:spPr/>
      <dgm:t>
        <a:bodyPr/>
        <a:lstStyle/>
        <a:p>
          <a:endParaRPr lang="en-US"/>
        </a:p>
      </dgm:t>
    </dgm:pt>
    <dgm:pt modelId="{E73EB1FC-92AF-4EE5-BD6A-9AB1A195284B}" type="sibTrans" cxnId="{294AAC82-EDA1-4761-95C6-1E00D4017D67}">
      <dgm:prSet/>
      <dgm:spPr/>
      <dgm:t>
        <a:bodyPr/>
        <a:lstStyle/>
        <a:p>
          <a:endParaRPr lang="en-US"/>
        </a:p>
      </dgm:t>
    </dgm:pt>
    <dgm:pt modelId="{A876C516-8B37-42A3-B5A9-1581D5FFA59A}">
      <dgm:prSet/>
      <dgm:spPr/>
      <dgm:t>
        <a:bodyPr/>
        <a:lstStyle/>
        <a:p>
          <a:r>
            <a:rPr lang="en-US"/>
            <a:t>These are the studies carried out to prevent the employees from being adversely affected if health and safety risks are not prevented.</a:t>
          </a:r>
        </a:p>
      </dgm:t>
    </dgm:pt>
    <dgm:pt modelId="{78DFDBC3-CFB4-4B99-BB44-4E5603243878}" type="parTrans" cxnId="{54534124-4F66-4F76-9C84-8517E0A40A57}">
      <dgm:prSet/>
      <dgm:spPr/>
      <dgm:t>
        <a:bodyPr/>
        <a:lstStyle/>
        <a:p>
          <a:endParaRPr lang="en-US"/>
        </a:p>
      </dgm:t>
    </dgm:pt>
    <dgm:pt modelId="{9ADAEDAC-789F-4A9D-B842-1850C328CE90}" type="sibTrans" cxnId="{54534124-4F66-4F76-9C84-8517E0A40A57}">
      <dgm:prSet/>
      <dgm:spPr/>
      <dgm:t>
        <a:bodyPr/>
        <a:lstStyle/>
        <a:p>
          <a:endParaRPr lang="en-US"/>
        </a:p>
      </dgm:t>
    </dgm:pt>
    <dgm:pt modelId="{CEBE02C7-9370-40BB-AF23-706F8192C026}">
      <dgm:prSet/>
      <dgm:spPr/>
      <dgm:t>
        <a:bodyPr/>
        <a:lstStyle/>
        <a:p>
          <a:r>
            <a:rPr lang="en-US" u="sng"/>
            <a:t>PREVENTION</a:t>
          </a:r>
          <a:endParaRPr lang="en-US"/>
        </a:p>
      </dgm:t>
    </dgm:pt>
    <dgm:pt modelId="{654AAA0A-6988-44DA-9854-D12CD65DD753}" type="parTrans" cxnId="{9B984B45-82BA-40FA-8183-31BC81A0F94E}">
      <dgm:prSet/>
      <dgm:spPr/>
      <dgm:t>
        <a:bodyPr/>
        <a:lstStyle/>
        <a:p>
          <a:endParaRPr lang="en-US"/>
        </a:p>
      </dgm:t>
    </dgm:pt>
    <dgm:pt modelId="{34F31E81-E755-4E17-B307-DADD42DF241B}" type="sibTrans" cxnId="{9B984B45-82BA-40FA-8183-31BC81A0F94E}">
      <dgm:prSet/>
      <dgm:spPr/>
      <dgm:t>
        <a:bodyPr/>
        <a:lstStyle/>
        <a:p>
          <a:endParaRPr lang="en-US"/>
        </a:p>
      </dgm:t>
    </dgm:pt>
    <dgm:pt modelId="{71F63A74-4058-4D55-9ABE-1566563F0910}">
      <dgm:prSet/>
      <dgm:spPr/>
      <dgm:t>
        <a:bodyPr/>
        <a:lstStyle/>
        <a:p>
          <a:r>
            <a:rPr lang="en-US"/>
            <a:t>It is defined as all the measures planned and taken to eliminate or reduce the risks related to occupational health and safety at all stages of the work carried out in the workplace.</a:t>
          </a:r>
        </a:p>
      </dgm:t>
    </dgm:pt>
    <dgm:pt modelId="{EF130D93-FB3D-4245-B12C-DB6C56D7494E}" type="parTrans" cxnId="{5677025F-CEB2-424E-86E7-FE66652BBF1D}">
      <dgm:prSet/>
      <dgm:spPr/>
      <dgm:t>
        <a:bodyPr/>
        <a:lstStyle/>
        <a:p>
          <a:endParaRPr lang="en-US"/>
        </a:p>
      </dgm:t>
    </dgm:pt>
    <dgm:pt modelId="{52BF5A27-B4DE-4F48-A37D-B323978D2563}" type="sibTrans" cxnId="{5677025F-CEB2-424E-86E7-FE66652BBF1D}">
      <dgm:prSet/>
      <dgm:spPr/>
      <dgm:t>
        <a:bodyPr/>
        <a:lstStyle/>
        <a:p>
          <a:endParaRPr lang="en-US"/>
        </a:p>
      </dgm:t>
    </dgm:pt>
    <dgm:pt modelId="{45E6D320-619B-478F-BCEB-F537D8F0DDE0}">
      <dgm:prSet/>
      <dgm:spPr/>
      <dgm:t>
        <a:bodyPr/>
        <a:lstStyle/>
        <a:p>
          <a:r>
            <a:rPr lang="en-US"/>
            <a:t>(OHS Law</a:t>
          </a:r>
          <a:r>
            <a:rPr lang="tr-TR"/>
            <a:t> of Turkey</a:t>
          </a:r>
          <a:r>
            <a:rPr lang="en-US"/>
            <a:t>)</a:t>
          </a:r>
        </a:p>
      </dgm:t>
    </dgm:pt>
    <dgm:pt modelId="{19BEB3C7-9AA9-4527-8A13-33E3FA416CB6}" type="parTrans" cxnId="{F6587B84-B231-4991-BEFC-BC365D8E171C}">
      <dgm:prSet/>
      <dgm:spPr/>
      <dgm:t>
        <a:bodyPr/>
        <a:lstStyle/>
        <a:p>
          <a:endParaRPr lang="en-US"/>
        </a:p>
      </dgm:t>
    </dgm:pt>
    <dgm:pt modelId="{4DCFC567-ADD2-4F75-8FD3-B8DE3CA25737}" type="sibTrans" cxnId="{F6587B84-B231-4991-BEFC-BC365D8E171C}">
      <dgm:prSet/>
      <dgm:spPr/>
      <dgm:t>
        <a:bodyPr/>
        <a:lstStyle/>
        <a:p>
          <a:endParaRPr lang="en-US"/>
        </a:p>
      </dgm:t>
    </dgm:pt>
    <dgm:pt modelId="{216D0FF8-9476-4F9D-8C2D-25908CECA98B}" type="pres">
      <dgm:prSet presAssocID="{E3A1FF88-A8F5-4D2B-921F-75AC761244F1}" presName="linear" presStyleCnt="0">
        <dgm:presLayoutVars>
          <dgm:animLvl val="lvl"/>
          <dgm:resizeHandles val="exact"/>
        </dgm:presLayoutVars>
      </dgm:prSet>
      <dgm:spPr/>
    </dgm:pt>
    <dgm:pt modelId="{7E471FD8-0C74-4B1B-8836-1778163FB92D}" type="pres">
      <dgm:prSet presAssocID="{3B0B1DAB-4C4B-43BA-A6AD-EC912F1BD2DE}" presName="parentText" presStyleLbl="node1" presStyleIdx="0" presStyleCnt="2">
        <dgm:presLayoutVars>
          <dgm:chMax val="0"/>
          <dgm:bulletEnabled val="1"/>
        </dgm:presLayoutVars>
      </dgm:prSet>
      <dgm:spPr/>
    </dgm:pt>
    <dgm:pt modelId="{45BC5A9E-B7A0-42FB-AA71-F444BE73FAC3}" type="pres">
      <dgm:prSet presAssocID="{3B0B1DAB-4C4B-43BA-A6AD-EC912F1BD2DE}" presName="childText" presStyleLbl="revTx" presStyleIdx="0" presStyleCnt="2">
        <dgm:presLayoutVars>
          <dgm:bulletEnabled val="1"/>
        </dgm:presLayoutVars>
      </dgm:prSet>
      <dgm:spPr/>
    </dgm:pt>
    <dgm:pt modelId="{0CBFC640-DCE6-4CAF-A4B9-043C760E8CAC}" type="pres">
      <dgm:prSet presAssocID="{CEBE02C7-9370-40BB-AF23-706F8192C026}" presName="parentText" presStyleLbl="node1" presStyleIdx="1" presStyleCnt="2">
        <dgm:presLayoutVars>
          <dgm:chMax val="0"/>
          <dgm:bulletEnabled val="1"/>
        </dgm:presLayoutVars>
      </dgm:prSet>
      <dgm:spPr/>
    </dgm:pt>
    <dgm:pt modelId="{5EE1415F-5228-44A9-B6C1-D893A8C70367}" type="pres">
      <dgm:prSet presAssocID="{CEBE02C7-9370-40BB-AF23-706F8192C026}" presName="childText" presStyleLbl="revTx" presStyleIdx="1" presStyleCnt="2">
        <dgm:presLayoutVars>
          <dgm:bulletEnabled val="1"/>
        </dgm:presLayoutVars>
      </dgm:prSet>
      <dgm:spPr/>
    </dgm:pt>
  </dgm:ptLst>
  <dgm:cxnLst>
    <dgm:cxn modelId="{54534124-4F66-4F76-9C84-8517E0A40A57}" srcId="{3B0B1DAB-4C4B-43BA-A6AD-EC912F1BD2DE}" destId="{A876C516-8B37-42A3-B5A9-1581D5FFA59A}" srcOrd="0" destOrd="0" parTransId="{78DFDBC3-CFB4-4B99-BB44-4E5603243878}" sibTransId="{9ADAEDAC-789F-4A9D-B842-1850C328CE90}"/>
    <dgm:cxn modelId="{5677025F-CEB2-424E-86E7-FE66652BBF1D}" srcId="{CEBE02C7-9370-40BB-AF23-706F8192C026}" destId="{71F63A74-4058-4D55-9ABE-1566563F0910}" srcOrd="0" destOrd="0" parTransId="{EF130D93-FB3D-4245-B12C-DB6C56D7494E}" sibTransId="{52BF5A27-B4DE-4F48-A37D-B323978D2563}"/>
    <dgm:cxn modelId="{2ADF3045-5F0F-4D27-A2EB-E3B14DC589C4}" type="presOf" srcId="{A876C516-8B37-42A3-B5A9-1581D5FFA59A}" destId="{45BC5A9E-B7A0-42FB-AA71-F444BE73FAC3}" srcOrd="0" destOrd="0" presId="urn:microsoft.com/office/officeart/2005/8/layout/vList2"/>
    <dgm:cxn modelId="{9B984B45-82BA-40FA-8183-31BC81A0F94E}" srcId="{E3A1FF88-A8F5-4D2B-921F-75AC761244F1}" destId="{CEBE02C7-9370-40BB-AF23-706F8192C026}" srcOrd="1" destOrd="0" parTransId="{654AAA0A-6988-44DA-9854-D12CD65DD753}" sibTransId="{34F31E81-E755-4E17-B307-DADD42DF241B}"/>
    <dgm:cxn modelId="{F26F0F76-962A-4ADC-A3C6-5CDD291C93CE}" type="presOf" srcId="{CEBE02C7-9370-40BB-AF23-706F8192C026}" destId="{0CBFC640-DCE6-4CAF-A4B9-043C760E8CAC}" srcOrd="0" destOrd="0" presId="urn:microsoft.com/office/officeart/2005/8/layout/vList2"/>
    <dgm:cxn modelId="{294AAC82-EDA1-4761-95C6-1E00D4017D67}" srcId="{E3A1FF88-A8F5-4D2B-921F-75AC761244F1}" destId="{3B0B1DAB-4C4B-43BA-A6AD-EC912F1BD2DE}" srcOrd="0" destOrd="0" parTransId="{1ECB40B8-8BE7-41E7-907A-5E8EAF98F891}" sibTransId="{E73EB1FC-92AF-4EE5-BD6A-9AB1A195284B}"/>
    <dgm:cxn modelId="{F6587B84-B231-4991-BEFC-BC365D8E171C}" srcId="{CEBE02C7-9370-40BB-AF23-706F8192C026}" destId="{45E6D320-619B-478F-BCEB-F537D8F0DDE0}" srcOrd="1" destOrd="0" parTransId="{19BEB3C7-9AA9-4527-8A13-33E3FA416CB6}" sibTransId="{4DCFC567-ADD2-4F75-8FD3-B8DE3CA25737}"/>
    <dgm:cxn modelId="{89FD5F8F-A1D6-42CD-812D-B144EF5DF533}" type="presOf" srcId="{E3A1FF88-A8F5-4D2B-921F-75AC761244F1}" destId="{216D0FF8-9476-4F9D-8C2D-25908CECA98B}" srcOrd="0" destOrd="0" presId="urn:microsoft.com/office/officeart/2005/8/layout/vList2"/>
    <dgm:cxn modelId="{FAD90AAA-F3AC-4C15-94AC-623600DA3554}" type="presOf" srcId="{3B0B1DAB-4C4B-43BA-A6AD-EC912F1BD2DE}" destId="{7E471FD8-0C74-4B1B-8836-1778163FB92D}" srcOrd="0" destOrd="0" presId="urn:microsoft.com/office/officeart/2005/8/layout/vList2"/>
    <dgm:cxn modelId="{73063BD1-44E2-4D85-BD9D-376B7A372764}" type="presOf" srcId="{71F63A74-4058-4D55-9ABE-1566563F0910}" destId="{5EE1415F-5228-44A9-B6C1-D893A8C70367}" srcOrd="0" destOrd="0" presId="urn:microsoft.com/office/officeart/2005/8/layout/vList2"/>
    <dgm:cxn modelId="{96CE7CF6-7F87-46B5-833E-55F75F57F7B2}" type="presOf" srcId="{45E6D320-619B-478F-BCEB-F537D8F0DDE0}" destId="{5EE1415F-5228-44A9-B6C1-D893A8C70367}" srcOrd="0" destOrd="1" presId="urn:microsoft.com/office/officeart/2005/8/layout/vList2"/>
    <dgm:cxn modelId="{8EC03283-50BA-40EA-9BF8-F193C140E254}" type="presParOf" srcId="{216D0FF8-9476-4F9D-8C2D-25908CECA98B}" destId="{7E471FD8-0C74-4B1B-8836-1778163FB92D}" srcOrd="0" destOrd="0" presId="urn:microsoft.com/office/officeart/2005/8/layout/vList2"/>
    <dgm:cxn modelId="{67BEF71D-686D-4D0F-9C7C-4C2F14251E17}" type="presParOf" srcId="{216D0FF8-9476-4F9D-8C2D-25908CECA98B}" destId="{45BC5A9E-B7A0-42FB-AA71-F444BE73FAC3}" srcOrd="1" destOrd="0" presId="urn:microsoft.com/office/officeart/2005/8/layout/vList2"/>
    <dgm:cxn modelId="{784E925B-31E0-4BF4-8E68-AA4E524683BE}" type="presParOf" srcId="{216D0FF8-9476-4F9D-8C2D-25908CECA98B}" destId="{0CBFC640-DCE6-4CAF-A4B9-043C760E8CAC}" srcOrd="2" destOrd="0" presId="urn:microsoft.com/office/officeart/2005/8/layout/vList2"/>
    <dgm:cxn modelId="{43A159F4-8248-47DE-983B-C29C393513E3}" type="presParOf" srcId="{216D0FF8-9476-4F9D-8C2D-25908CECA98B}" destId="{5EE1415F-5228-44A9-B6C1-D893A8C7036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B10AA6-9D86-445C-B757-75026F9D0497}" type="doc">
      <dgm:prSet loTypeId="urn:microsoft.com/office/officeart/2005/8/layout/vList2" loCatId="list" qsTypeId="urn:microsoft.com/office/officeart/2005/8/quickstyle/simple1" qsCatId="simple" csTypeId="urn:microsoft.com/office/officeart/2005/8/colors/accent0_2" csCatId="mainScheme"/>
      <dgm:spPr/>
      <dgm:t>
        <a:bodyPr/>
        <a:lstStyle/>
        <a:p>
          <a:endParaRPr lang="en-GB"/>
        </a:p>
      </dgm:t>
    </dgm:pt>
    <dgm:pt modelId="{63E02064-007E-4D74-8C84-54A31CE990CC}">
      <dgm:prSet custT="1"/>
      <dgm:spPr/>
      <dgm:t>
        <a:bodyPr/>
        <a:lstStyle/>
        <a:p>
          <a:r>
            <a:rPr lang="en-US" sz="2400">
              <a:solidFill>
                <a:schemeClr val="accent1"/>
              </a:solidFill>
            </a:rPr>
            <a:t>Taking precautions</a:t>
          </a:r>
          <a:endParaRPr lang="tr-TR" sz="2400">
            <a:solidFill>
              <a:schemeClr val="accent1"/>
            </a:solidFill>
          </a:endParaRPr>
        </a:p>
      </dgm:t>
    </dgm:pt>
    <dgm:pt modelId="{A6953C1E-121D-4A2B-9BC7-859BFD3C5C94}" type="parTrans" cxnId="{04051D37-4DFB-4363-9939-F79377873202}">
      <dgm:prSet/>
      <dgm:spPr/>
      <dgm:t>
        <a:bodyPr/>
        <a:lstStyle/>
        <a:p>
          <a:endParaRPr lang="en-GB" sz="2400">
            <a:solidFill>
              <a:schemeClr val="accent1"/>
            </a:solidFill>
          </a:endParaRPr>
        </a:p>
      </dgm:t>
    </dgm:pt>
    <dgm:pt modelId="{CF67ED27-32ED-4675-8F08-2089E82F968A}" type="sibTrans" cxnId="{04051D37-4DFB-4363-9939-F79377873202}">
      <dgm:prSet/>
      <dgm:spPr/>
      <dgm:t>
        <a:bodyPr/>
        <a:lstStyle/>
        <a:p>
          <a:endParaRPr lang="en-GB" sz="2400">
            <a:solidFill>
              <a:schemeClr val="accent1"/>
            </a:solidFill>
          </a:endParaRPr>
        </a:p>
      </dgm:t>
    </dgm:pt>
    <dgm:pt modelId="{E6E2419A-99B4-4C68-A532-1ABB4BF6B597}">
      <dgm:prSet custT="1"/>
      <dgm:spPr/>
      <dgm:t>
        <a:bodyPr/>
        <a:lstStyle/>
        <a:p>
          <a:r>
            <a:rPr lang="en-US" sz="2400" dirty="0">
              <a:solidFill>
                <a:schemeClr val="accent1"/>
              </a:solidFill>
            </a:rPr>
            <a:t>To inform the employees</a:t>
          </a:r>
          <a:endParaRPr lang="tr-TR" sz="2400" dirty="0">
            <a:solidFill>
              <a:schemeClr val="accent1"/>
            </a:solidFill>
          </a:endParaRPr>
        </a:p>
      </dgm:t>
    </dgm:pt>
    <dgm:pt modelId="{7BD9E788-34C9-469A-98F2-8B1E00E9EAB2}" type="parTrans" cxnId="{F6ABE4D2-2899-4A8F-8EEF-9F9D8247B16A}">
      <dgm:prSet/>
      <dgm:spPr/>
      <dgm:t>
        <a:bodyPr/>
        <a:lstStyle/>
        <a:p>
          <a:endParaRPr lang="en-GB" sz="2400">
            <a:solidFill>
              <a:schemeClr val="accent1"/>
            </a:solidFill>
          </a:endParaRPr>
        </a:p>
      </dgm:t>
    </dgm:pt>
    <dgm:pt modelId="{F3A9F13D-2629-4242-B9F4-3823FF73E011}" type="sibTrans" cxnId="{F6ABE4D2-2899-4A8F-8EEF-9F9D8247B16A}">
      <dgm:prSet/>
      <dgm:spPr/>
      <dgm:t>
        <a:bodyPr/>
        <a:lstStyle/>
        <a:p>
          <a:endParaRPr lang="en-GB" sz="2400">
            <a:solidFill>
              <a:schemeClr val="accent1"/>
            </a:solidFill>
          </a:endParaRPr>
        </a:p>
      </dgm:t>
    </dgm:pt>
    <dgm:pt modelId="{B2164314-7FFB-4DEA-B554-09297A0A08F3}">
      <dgm:prSet custT="1"/>
      <dgm:spPr/>
      <dgm:t>
        <a:bodyPr/>
        <a:lstStyle/>
        <a:p>
          <a:r>
            <a:rPr lang="en-US" sz="2400">
              <a:solidFill>
                <a:schemeClr val="accent1"/>
              </a:solidFill>
            </a:rPr>
            <a:t>Collaborating with employees</a:t>
          </a:r>
          <a:endParaRPr lang="tr-TR" sz="2400">
            <a:solidFill>
              <a:schemeClr val="accent1"/>
            </a:solidFill>
          </a:endParaRPr>
        </a:p>
      </dgm:t>
    </dgm:pt>
    <dgm:pt modelId="{C4448D25-12DE-44B5-BFBF-99579C66D69B}" type="parTrans" cxnId="{31DD476A-A6B0-4D90-A91A-E7D86B4E0CD6}">
      <dgm:prSet/>
      <dgm:spPr/>
      <dgm:t>
        <a:bodyPr/>
        <a:lstStyle/>
        <a:p>
          <a:endParaRPr lang="en-GB" sz="2400">
            <a:solidFill>
              <a:schemeClr val="accent1"/>
            </a:solidFill>
          </a:endParaRPr>
        </a:p>
      </dgm:t>
    </dgm:pt>
    <dgm:pt modelId="{5F3C7567-9BAD-4EFE-87D2-985BDCFD3538}" type="sibTrans" cxnId="{31DD476A-A6B0-4D90-A91A-E7D86B4E0CD6}">
      <dgm:prSet/>
      <dgm:spPr/>
      <dgm:t>
        <a:bodyPr/>
        <a:lstStyle/>
        <a:p>
          <a:endParaRPr lang="en-GB" sz="2400">
            <a:solidFill>
              <a:schemeClr val="accent1"/>
            </a:solidFill>
          </a:endParaRPr>
        </a:p>
      </dgm:t>
    </dgm:pt>
    <dgm:pt modelId="{42DD8CAC-B303-4478-AEEF-5FA408A5F560}">
      <dgm:prSet custT="1"/>
      <dgm:spPr/>
      <dgm:t>
        <a:bodyPr/>
        <a:lstStyle/>
        <a:p>
          <a:r>
            <a:rPr lang="en-US" sz="2400">
              <a:solidFill>
                <a:schemeClr val="accent1"/>
              </a:solidFill>
            </a:rPr>
            <a:t>Making the necessary controls</a:t>
          </a:r>
          <a:endParaRPr lang="tr-TR" sz="2400">
            <a:solidFill>
              <a:schemeClr val="accent1"/>
            </a:solidFill>
          </a:endParaRPr>
        </a:p>
      </dgm:t>
    </dgm:pt>
    <dgm:pt modelId="{FBCE1819-E559-4FEC-A6D8-5AC8A9954970}" type="parTrans" cxnId="{E7E42E80-09F3-439B-A861-C8257842F9B9}">
      <dgm:prSet/>
      <dgm:spPr/>
      <dgm:t>
        <a:bodyPr/>
        <a:lstStyle/>
        <a:p>
          <a:endParaRPr lang="en-GB" sz="2400">
            <a:solidFill>
              <a:schemeClr val="accent1"/>
            </a:solidFill>
          </a:endParaRPr>
        </a:p>
      </dgm:t>
    </dgm:pt>
    <dgm:pt modelId="{F2976AAF-98CF-4E75-B636-6214D93763AA}" type="sibTrans" cxnId="{E7E42E80-09F3-439B-A861-C8257842F9B9}">
      <dgm:prSet/>
      <dgm:spPr/>
      <dgm:t>
        <a:bodyPr/>
        <a:lstStyle/>
        <a:p>
          <a:endParaRPr lang="en-GB" sz="2400">
            <a:solidFill>
              <a:schemeClr val="accent1"/>
            </a:solidFill>
          </a:endParaRPr>
        </a:p>
      </dgm:t>
    </dgm:pt>
    <dgm:pt modelId="{39264BA9-12D5-4C3D-8ABC-B9E151F54F95}">
      <dgm:prSet custT="1"/>
      <dgm:spPr/>
      <dgm:t>
        <a:bodyPr/>
        <a:lstStyle/>
        <a:p>
          <a:r>
            <a:rPr lang="en-US" sz="2400">
              <a:solidFill>
                <a:schemeClr val="accent1"/>
              </a:solidFill>
            </a:rPr>
            <a:t>Registration - notification requirement</a:t>
          </a:r>
          <a:endParaRPr lang="tr-TR" sz="2400">
            <a:solidFill>
              <a:schemeClr val="accent1"/>
            </a:solidFill>
          </a:endParaRPr>
        </a:p>
      </dgm:t>
    </dgm:pt>
    <dgm:pt modelId="{C8945DB9-1CB1-4DD3-97B9-98326773B50A}" type="parTrans" cxnId="{5406FB2D-98F4-4F19-896C-F79BF8B7ACB5}">
      <dgm:prSet/>
      <dgm:spPr/>
      <dgm:t>
        <a:bodyPr/>
        <a:lstStyle/>
        <a:p>
          <a:endParaRPr lang="en-GB" sz="2400">
            <a:solidFill>
              <a:schemeClr val="accent1"/>
            </a:solidFill>
          </a:endParaRPr>
        </a:p>
      </dgm:t>
    </dgm:pt>
    <dgm:pt modelId="{7AEAF515-7DBF-494A-AFB2-B1CD2A841F2D}" type="sibTrans" cxnId="{5406FB2D-98F4-4F19-896C-F79BF8B7ACB5}">
      <dgm:prSet/>
      <dgm:spPr/>
      <dgm:t>
        <a:bodyPr/>
        <a:lstStyle/>
        <a:p>
          <a:endParaRPr lang="en-GB" sz="2400">
            <a:solidFill>
              <a:schemeClr val="accent1"/>
            </a:solidFill>
          </a:endParaRPr>
        </a:p>
      </dgm:t>
    </dgm:pt>
    <dgm:pt modelId="{7BF49F7A-6078-4662-9A3D-D13CCB51995A}" type="pres">
      <dgm:prSet presAssocID="{55B10AA6-9D86-445C-B757-75026F9D0497}" presName="linear" presStyleCnt="0">
        <dgm:presLayoutVars>
          <dgm:animLvl val="lvl"/>
          <dgm:resizeHandles val="exact"/>
        </dgm:presLayoutVars>
      </dgm:prSet>
      <dgm:spPr/>
    </dgm:pt>
    <dgm:pt modelId="{4DE426A8-AFE1-497A-898B-AF4F9DA2CE2F}" type="pres">
      <dgm:prSet presAssocID="{63E02064-007E-4D74-8C84-54A31CE990CC}" presName="parentText" presStyleLbl="node1" presStyleIdx="0" presStyleCnt="5">
        <dgm:presLayoutVars>
          <dgm:chMax val="0"/>
          <dgm:bulletEnabled val="1"/>
        </dgm:presLayoutVars>
      </dgm:prSet>
      <dgm:spPr/>
    </dgm:pt>
    <dgm:pt modelId="{398AA2D9-CFC9-44B0-A09A-09DBB7A70E1E}" type="pres">
      <dgm:prSet presAssocID="{CF67ED27-32ED-4675-8F08-2089E82F968A}" presName="spacer" presStyleCnt="0"/>
      <dgm:spPr/>
    </dgm:pt>
    <dgm:pt modelId="{A8299342-3817-4520-B015-7EAFCE645049}" type="pres">
      <dgm:prSet presAssocID="{E6E2419A-99B4-4C68-A532-1ABB4BF6B597}" presName="parentText" presStyleLbl="node1" presStyleIdx="1" presStyleCnt="5">
        <dgm:presLayoutVars>
          <dgm:chMax val="0"/>
          <dgm:bulletEnabled val="1"/>
        </dgm:presLayoutVars>
      </dgm:prSet>
      <dgm:spPr/>
    </dgm:pt>
    <dgm:pt modelId="{B7FA58DC-52CF-45BE-9BA3-63ACB2A1B7F0}" type="pres">
      <dgm:prSet presAssocID="{F3A9F13D-2629-4242-B9F4-3823FF73E011}" presName="spacer" presStyleCnt="0"/>
      <dgm:spPr/>
    </dgm:pt>
    <dgm:pt modelId="{752193DD-CFCF-45E1-AF5A-506089608DB0}" type="pres">
      <dgm:prSet presAssocID="{B2164314-7FFB-4DEA-B554-09297A0A08F3}" presName="parentText" presStyleLbl="node1" presStyleIdx="2" presStyleCnt="5">
        <dgm:presLayoutVars>
          <dgm:chMax val="0"/>
          <dgm:bulletEnabled val="1"/>
        </dgm:presLayoutVars>
      </dgm:prSet>
      <dgm:spPr/>
    </dgm:pt>
    <dgm:pt modelId="{4C0F779B-0324-4D10-8951-6BB36EA42CEF}" type="pres">
      <dgm:prSet presAssocID="{5F3C7567-9BAD-4EFE-87D2-985BDCFD3538}" presName="spacer" presStyleCnt="0"/>
      <dgm:spPr/>
    </dgm:pt>
    <dgm:pt modelId="{B8402137-8C6F-47BA-B652-6D5A44B91CD6}" type="pres">
      <dgm:prSet presAssocID="{42DD8CAC-B303-4478-AEEF-5FA408A5F560}" presName="parentText" presStyleLbl="node1" presStyleIdx="3" presStyleCnt="5">
        <dgm:presLayoutVars>
          <dgm:chMax val="0"/>
          <dgm:bulletEnabled val="1"/>
        </dgm:presLayoutVars>
      </dgm:prSet>
      <dgm:spPr/>
    </dgm:pt>
    <dgm:pt modelId="{B6B8BA74-3AD0-47D1-B2C8-22A65C83F1F9}" type="pres">
      <dgm:prSet presAssocID="{F2976AAF-98CF-4E75-B636-6214D93763AA}" presName="spacer" presStyleCnt="0"/>
      <dgm:spPr/>
    </dgm:pt>
    <dgm:pt modelId="{30D25D9E-03FE-474A-8721-0BA0DE3070AD}" type="pres">
      <dgm:prSet presAssocID="{39264BA9-12D5-4C3D-8ABC-B9E151F54F95}" presName="parentText" presStyleLbl="node1" presStyleIdx="4" presStyleCnt="5">
        <dgm:presLayoutVars>
          <dgm:chMax val="0"/>
          <dgm:bulletEnabled val="1"/>
        </dgm:presLayoutVars>
      </dgm:prSet>
      <dgm:spPr/>
    </dgm:pt>
  </dgm:ptLst>
  <dgm:cxnLst>
    <dgm:cxn modelId="{8B2C7C05-1FF2-493D-BFAA-D503300BA5DF}" type="presOf" srcId="{63E02064-007E-4D74-8C84-54A31CE990CC}" destId="{4DE426A8-AFE1-497A-898B-AF4F9DA2CE2F}" srcOrd="0" destOrd="0" presId="urn:microsoft.com/office/officeart/2005/8/layout/vList2"/>
    <dgm:cxn modelId="{5406FB2D-98F4-4F19-896C-F79BF8B7ACB5}" srcId="{55B10AA6-9D86-445C-B757-75026F9D0497}" destId="{39264BA9-12D5-4C3D-8ABC-B9E151F54F95}" srcOrd="4" destOrd="0" parTransId="{C8945DB9-1CB1-4DD3-97B9-98326773B50A}" sibTransId="{7AEAF515-7DBF-494A-AFB2-B1CD2A841F2D}"/>
    <dgm:cxn modelId="{04051D37-4DFB-4363-9939-F79377873202}" srcId="{55B10AA6-9D86-445C-B757-75026F9D0497}" destId="{63E02064-007E-4D74-8C84-54A31CE990CC}" srcOrd="0" destOrd="0" parTransId="{A6953C1E-121D-4A2B-9BC7-859BFD3C5C94}" sibTransId="{CF67ED27-32ED-4675-8F08-2089E82F968A}"/>
    <dgm:cxn modelId="{31DD476A-A6B0-4D90-A91A-E7D86B4E0CD6}" srcId="{55B10AA6-9D86-445C-B757-75026F9D0497}" destId="{B2164314-7FFB-4DEA-B554-09297A0A08F3}" srcOrd="2" destOrd="0" parTransId="{C4448D25-12DE-44B5-BFBF-99579C66D69B}" sibTransId="{5F3C7567-9BAD-4EFE-87D2-985BDCFD3538}"/>
    <dgm:cxn modelId="{9169597C-E477-477D-85C9-B7BADAEDBAE6}" type="presOf" srcId="{39264BA9-12D5-4C3D-8ABC-B9E151F54F95}" destId="{30D25D9E-03FE-474A-8721-0BA0DE3070AD}" srcOrd="0" destOrd="0" presId="urn:microsoft.com/office/officeart/2005/8/layout/vList2"/>
    <dgm:cxn modelId="{E7E42E80-09F3-439B-A861-C8257842F9B9}" srcId="{55B10AA6-9D86-445C-B757-75026F9D0497}" destId="{42DD8CAC-B303-4478-AEEF-5FA408A5F560}" srcOrd="3" destOrd="0" parTransId="{FBCE1819-E559-4FEC-A6D8-5AC8A9954970}" sibTransId="{F2976AAF-98CF-4E75-B636-6214D93763AA}"/>
    <dgm:cxn modelId="{981D3FA0-CE34-4F64-A885-FEDE04658FBD}" type="presOf" srcId="{55B10AA6-9D86-445C-B757-75026F9D0497}" destId="{7BF49F7A-6078-4662-9A3D-D13CCB51995A}" srcOrd="0" destOrd="0" presId="urn:microsoft.com/office/officeart/2005/8/layout/vList2"/>
    <dgm:cxn modelId="{C2A440A1-79F5-4DA5-BE1B-B6BE7239B7E9}" type="presOf" srcId="{B2164314-7FFB-4DEA-B554-09297A0A08F3}" destId="{752193DD-CFCF-45E1-AF5A-506089608DB0}" srcOrd="0" destOrd="0" presId="urn:microsoft.com/office/officeart/2005/8/layout/vList2"/>
    <dgm:cxn modelId="{FCD121A8-496F-495C-A714-4C943E5ADE65}" type="presOf" srcId="{42DD8CAC-B303-4478-AEEF-5FA408A5F560}" destId="{B8402137-8C6F-47BA-B652-6D5A44B91CD6}" srcOrd="0" destOrd="0" presId="urn:microsoft.com/office/officeart/2005/8/layout/vList2"/>
    <dgm:cxn modelId="{8C83E8AE-3263-49C0-AACC-C91F513AC6AD}" type="presOf" srcId="{E6E2419A-99B4-4C68-A532-1ABB4BF6B597}" destId="{A8299342-3817-4520-B015-7EAFCE645049}" srcOrd="0" destOrd="0" presId="urn:microsoft.com/office/officeart/2005/8/layout/vList2"/>
    <dgm:cxn modelId="{F6ABE4D2-2899-4A8F-8EEF-9F9D8247B16A}" srcId="{55B10AA6-9D86-445C-B757-75026F9D0497}" destId="{E6E2419A-99B4-4C68-A532-1ABB4BF6B597}" srcOrd="1" destOrd="0" parTransId="{7BD9E788-34C9-469A-98F2-8B1E00E9EAB2}" sibTransId="{F3A9F13D-2629-4242-B9F4-3823FF73E011}"/>
    <dgm:cxn modelId="{0718A271-D466-4DA0-9839-10403FE59B56}" type="presParOf" srcId="{7BF49F7A-6078-4662-9A3D-D13CCB51995A}" destId="{4DE426A8-AFE1-497A-898B-AF4F9DA2CE2F}" srcOrd="0" destOrd="0" presId="urn:microsoft.com/office/officeart/2005/8/layout/vList2"/>
    <dgm:cxn modelId="{4F0B231E-A017-4ACB-B30B-98DE302C6AE2}" type="presParOf" srcId="{7BF49F7A-6078-4662-9A3D-D13CCB51995A}" destId="{398AA2D9-CFC9-44B0-A09A-09DBB7A70E1E}" srcOrd="1" destOrd="0" presId="urn:microsoft.com/office/officeart/2005/8/layout/vList2"/>
    <dgm:cxn modelId="{8ABA35B8-6E47-4782-8656-C5DDC81041A1}" type="presParOf" srcId="{7BF49F7A-6078-4662-9A3D-D13CCB51995A}" destId="{A8299342-3817-4520-B015-7EAFCE645049}" srcOrd="2" destOrd="0" presId="urn:microsoft.com/office/officeart/2005/8/layout/vList2"/>
    <dgm:cxn modelId="{10E4FEBC-9D74-4CBC-AB2F-EEABA401C92F}" type="presParOf" srcId="{7BF49F7A-6078-4662-9A3D-D13CCB51995A}" destId="{B7FA58DC-52CF-45BE-9BA3-63ACB2A1B7F0}" srcOrd="3" destOrd="0" presId="urn:microsoft.com/office/officeart/2005/8/layout/vList2"/>
    <dgm:cxn modelId="{FCF4D1DF-732F-4EAD-8635-C6054CC8A728}" type="presParOf" srcId="{7BF49F7A-6078-4662-9A3D-D13CCB51995A}" destId="{752193DD-CFCF-45E1-AF5A-506089608DB0}" srcOrd="4" destOrd="0" presId="urn:microsoft.com/office/officeart/2005/8/layout/vList2"/>
    <dgm:cxn modelId="{A5832755-8780-410D-9138-A8ADBAAD854C}" type="presParOf" srcId="{7BF49F7A-6078-4662-9A3D-D13CCB51995A}" destId="{4C0F779B-0324-4D10-8951-6BB36EA42CEF}" srcOrd="5" destOrd="0" presId="urn:microsoft.com/office/officeart/2005/8/layout/vList2"/>
    <dgm:cxn modelId="{E1A369D0-FAD4-44C8-854D-BBD74C65D8B8}" type="presParOf" srcId="{7BF49F7A-6078-4662-9A3D-D13CCB51995A}" destId="{B8402137-8C6F-47BA-B652-6D5A44B91CD6}" srcOrd="6" destOrd="0" presId="urn:microsoft.com/office/officeart/2005/8/layout/vList2"/>
    <dgm:cxn modelId="{56BF28EA-33A8-460D-9F6F-094134D63349}" type="presParOf" srcId="{7BF49F7A-6078-4662-9A3D-D13CCB51995A}" destId="{B6B8BA74-3AD0-47D1-B2C8-22A65C83F1F9}" srcOrd="7" destOrd="0" presId="urn:microsoft.com/office/officeart/2005/8/layout/vList2"/>
    <dgm:cxn modelId="{A8FF65A4-7495-473A-BD7C-4D96321DAADA}" type="presParOf" srcId="{7BF49F7A-6078-4662-9A3D-D13CCB51995A}" destId="{30D25D9E-03FE-474A-8721-0BA0DE3070A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AB1868-D40D-4C8D-B5E4-B6094BC40331}" type="doc">
      <dgm:prSet loTypeId="urn:microsoft.com/office/officeart/2005/8/layout/venn1" loCatId="relationship" qsTypeId="urn:microsoft.com/office/officeart/2005/8/quickstyle/3d1" qsCatId="3D" csTypeId="urn:microsoft.com/office/officeart/2005/8/colors/colorful1" csCatId="colorful" phldr="1"/>
      <dgm:spPr/>
      <dgm:t>
        <a:bodyPr/>
        <a:lstStyle/>
        <a:p>
          <a:endParaRPr lang="tr-TR"/>
        </a:p>
      </dgm:t>
    </dgm:pt>
    <dgm:pt modelId="{D8EB60C9-6491-4B5B-ADF3-80080A2AB4D9}">
      <dgm:prSet/>
      <dgm:spPr/>
      <dgm:t>
        <a:bodyPr/>
        <a:lstStyle/>
        <a:p>
          <a:pPr rtl="0"/>
          <a:r>
            <a:rPr lang="en-US"/>
            <a:t>CHEMICAL SPILL, SPRAY AND ENVIRONMENTS</a:t>
          </a:r>
          <a:endParaRPr lang="tr-TR" dirty="0"/>
        </a:p>
      </dgm:t>
    </dgm:pt>
    <dgm:pt modelId="{50F437C2-44E2-4C26-BAB8-9DFF81E8FA46}" type="parTrans" cxnId="{520521E1-4483-4CE2-8E2B-BF20640A77C1}">
      <dgm:prSet/>
      <dgm:spPr/>
      <dgm:t>
        <a:bodyPr/>
        <a:lstStyle/>
        <a:p>
          <a:endParaRPr lang="tr-TR"/>
        </a:p>
      </dgm:t>
    </dgm:pt>
    <dgm:pt modelId="{7E641F55-81FC-4813-830F-EE7A2E378DFE}" type="sibTrans" cxnId="{520521E1-4483-4CE2-8E2B-BF20640A77C1}">
      <dgm:prSet/>
      <dgm:spPr/>
      <dgm:t>
        <a:bodyPr/>
        <a:lstStyle/>
        <a:p>
          <a:endParaRPr lang="tr-TR"/>
        </a:p>
      </dgm:t>
    </dgm:pt>
    <dgm:pt modelId="{DC24B558-46F4-48BD-9F15-5C07DA5BB447}">
      <dgm:prSet/>
      <dgm:spPr/>
      <dgm:t>
        <a:bodyPr/>
        <a:lstStyle/>
        <a:p>
          <a:pPr rtl="0"/>
          <a:r>
            <a:rPr lang="en-GB" dirty="0"/>
            <a:t>HOT ENVIRONMENTS AND SURFACES</a:t>
          </a:r>
        </a:p>
      </dgm:t>
    </dgm:pt>
    <dgm:pt modelId="{BD8A93FF-82F7-4FED-96D4-E3F066902F25}" type="parTrans" cxnId="{56137A68-FB1F-4F6A-96C2-FDA96D687879}">
      <dgm:prSet/>
      <dgm:spPr/>
      <dgm:t>
        <a:bodyPr/>
        <a:lstStyle/>
        <a:p>
          <a:endParaRPr lang="en-GB"/>
        </a:p>
      </dgm:t>
    </dgm:pt>
    <dgm:pt modelId="{35B0DBBF-55D9-498D-8E87-F6BB928A94BE}" type="sibTrans" cxnId="{56137A68-FB1F-4F6A-96C2-FDA96D687879}">
      <dgm:prSet/>
      <dgm:spPr/>
      <dgm:t>
        <a:bodyPr/>
        <a:lstStyle/>
        <a:p>
          <a:endParaRPr lang="en-GB"/>
        </a:p>
      </dgm:t>
    </dgm:pt>
    <dgm:pt modelId="{35FBBBF1-4319-46CD-BCF6-F90C9D1C82EC}">
      <dgm:prSet/>
      <dgm:spPr/>
      <dgm:t>
        <a:bodyPr/>
        <a:lstStyle/>
        <a:p>
          <a:pPr rtl="0"/>
          <a:r>
            <a:rPr lang="en-GB" dirty="0"/>
            <a:t>COLD ENVIRONMENTS AND SURFACES</a:t>
          </a:r>
        </a:p>
      </dgm:t>
    </dgm:pt>
    <dgm:pt modelId="{147AD935-B5AF-4E49-815A-83CC87423641}" type="parTrans" cxnId="{DCF7FD70-6DE5-4C9D-B4D0-08DCBAFC9E92}">
      <dgm:prSet/>
      <dgm:spPr/>
      <dgm:t>
        <a:bodyPr/>
        <a:lstStyle/>
        <a:p>
          <a:endParaRPr lang="en-GB"/>
        </a:p>
      </dgm:t>
    </dgm:pt>
    <dgm:pt modelId="{55E5BEA2-8F0C-4676-8B86-C8AE83473DBC}" type="sibTrans" cxnId="{DCF7FD70-6DE5-4C9D-B4D0-08DCBAFC9E92}">
      <dgm:prSet/>
      <dgm:spPr/>
      <dgm:t>
        <a:bodyPr/>
        <a:lstStyle/>
        <a:p>
          <a:endParaRPr lang="en-GB"/>
        </a:p>
      </dgm:t>
    </dgm:pt>
    <dgm:pt modelId="{2AE75BB3-1311-48CB-B092-C5B60B423E51}">
      <dgm:prSet/>
      <dgm:spPr/>
      <dgm:t>
        <a:bodyPr/>
        <a:lstStyle/>
        <a:p>
          <a:pPr rtl="0"/>
          <a:r>
            <a:rPr lang="en-GB" dirty="0"/>
            <a:t>HAZARDOUS DUSTS, FOGS, FUMES</a:t>
          </a:r>
        </a:p>
      </dgm:t>
    </dgm:pt>
    <dgm:pt modelId="{4B337B7D-5C7E-4CF4-96AB-BE5590A7096E}" type="parTrans" cxnId="{4444B895-786F-4FD4-A6C9-4432BC720EAC}">
      <dgm:prSet/>
      <dgm:spPr/>
      <dgm:t>
        <a:bodyPr/>
        <a:lstStyle/>
        <a:p>
          <a:endParaRPr lang="en-GB"/>
        </a:p>
      </dgm:t>
    </dgm:pt>
    <dgm:pt modelId="{A4D20960-3823-4D4B-AA9D-823A27B83A3B}" type="sibTrans" cxnId="{4444B895-786F-4FD4-A6C9-4432BC720EAC}">
      <dgm:prSet/>
      <dgm:spPr/>
      <dgm:t>
        <a:bodyPr/>
        <a:lstStyle/>
        <a:p>
          <a:endParaRPr lang="en-GB"/>
        </a:p>
      </dgm:t>
    </dgm:pt>
    <dgm:pt modelId="{5E16A70C-E967-484A-9D51-4A75B792CDDD}">
      <dgm:prSet/>
      <dgm:spPr/>
      <dgm:t>
        <a:bodyPr/>
        <a:lstStyle/>
        <a:p>
          <a:pPr rtl="0"/>
          <a:r>
            <a:rPr lang="en-GB" dirty="0"/>
            <a:t>LIGHT AND RADIATION</a:t>
          </a:r>
        </a:p>
      </dgm:t>
    </dgm:pt>
    <dgm:pt modelId="{A455E842-5C55-4325-B1D5-224A2B7E15A5}" type="parTrans" cxnId="{700E3617-E6B6-48C7-AE36-D5E94C8F44D4}">
      <dgm:prSet/>
      <dgm:spPr/>
      <dgm:t>
        <a:bodyPr/>
        <a:lstStyle/>
        <a:p>
          <a:endParaRPr lang="en-GB"/>
        </a:p>
      </dgm:t>
    </dgm:pt>
    <dgm:pt modelId="{D108E9E5-8179-4498-A969-8F880EF3C959}" type="sibTrans" cxnId="{700E3617-E6B6-48C7-AE36-D5E94C8F44D4}">
      <dgm:prSet/>
      <dgm:spPr/>
      <dgm:t>
        <a:bodyPr/>
        <a:lstStyle/>
        <a:p>
          <a:endParaRPr lang="en-GB"/>
        </a:p>
      </dgm:t>
    </dgm:pt>
    <dgm:pt modelId="{B42C8133-4EC3-427C-B18A-08D60125446F}">
      <dgm:prSet/>
      <dgm:spPr/>
      <dgm:t>
        <a:bodyPr/>
        <a:lstStyle/>
        <a:p>
          <a:pPr rtl="0"/>
          <a:r>
            <a:rPr lang="en-GB" dirty="0"/>
            <a:t>SHARP POINTED OBJECTS</a:t>
          </a:r>
        </a:p>
      </dgm:t>
    </dgm:pt>
    <dgm:pt modelId="{0B17BF24-ED1A-45E8-ADDF-33FA23BFDEB1}" type="parTrans" cxnId="{6137FC61-01E5-4D30-9AD7-406AAE915109}">
      <dgm:prSet/>
      <dgm:spPr/>
      <dgm:t>
        <a:bodyPr/>
        <a:lstStyle/>
        <a:p>
          <a:endParaRPr lang="en-GB"/>
        </a:p>
      </dgm:t>
    </dgm:pt>
    <dgm:pt modelId="{6C4DCA41-30A5-4DAE-9A9A-0B62C11D160A}" type="sibTrans" cxnId="{6137FC61-01E5-4D30-9AD7-406AAE915109}">
      <dgm:prSet/>
      <dgm:spPr/>
      <dgm:t>
        <a:bodyPr/>
        <a:lstStyle/>
        <a:p>
          <a:endParaRPr lang="en-GB"/>
        </a:p>
      </dgm:t>
    </dgm:pt>
    <dgm:pt modelId="{1D5EF5F8-9A3A-473B-BFC4-28BD07233290}">
      <dgm:prSet/>
      <dgm:spPr/>
      <dgm:t>
        <a:bodyPr/>
        <a:lstStyle/>
        <a:p>
          <a:pPr rtl="0"/>
          <a:r>
            <a:rPr lang="en-GB" dirty="0"/>
            <a:t>COMPACTIONS, HITS AND FALLS</a:t>
          </a:r>
        </a:p>
      </dgm:t>
    </dgm:pt>
    <dgm:pt modelId="{540F6296-F30C-4C48-851F-D062E226EFFC}" type="parTrans" cxnId="{3FB91CE6-6BDD-4965-BC87-E3B277106109}">
      <dgm:prSet/>
      <dgm:spPr/>
      <dgm:t>
        <a:bodyPr/>
        <a:lstStyle/>
        <a:p>
          <a:endParaRPr lang="en-GB"/>
        </a:p>
      </dgm:t>
    </dgm:pt>
    <dgm:pt modelId="{7C1583DB-1D21-46D1-8CC5-A2E71CF3D890}" type="sibTrans" cxnId="{3FB91CE6-6BDD-4965-BC87-E3B277106109}">
      <dgm:prSet/>
      <dgm:spPr/>
      <dgm:t>
        <a:bodyPr/>
        <a:lstStyle/>
        <a:p>
          <a:endParaRPr lang="en-GB"/>
        </a:p>
      </dgm:t>
    </dgm:pt>
    <dgm:pt modelId="{E715E7A1-EE0F-4DE7-B3A0-01F9F489B50F}" type="pres">
      <dgm:prSet presAssocID="{AEAB1868-D40D-4C8D-B5E4-B6094BC40331}" presName="compositeShape" presStyleCnt="0">
        <dgm:presLayoutVars>
          <dgm:chMax val="7"/>
          <dgm:dir/>
          <dgm:resizeHandles val="exact"/>
        </dgm:presLayoutVars>
      </dgm:prSet>
      <dgm:spPr/>
    </dgm:pt>
    <dgm:pt modelId="{6B2E9024-CB57-464E-ABC9-1C0C34FDBF1A}" type="pres">
      <dgm:prSet presAssocID="{D8EB60C9-6491-4B5B-ADF3-80080A2AB4D9}" presName="circ1" presStyleLbl="vennNode1" presStyleIdx="0" presStyleCnt="7"/>
      <dgm:spPr/>
    </dgm:pt>
    <dgm:pt modelId="{72663F6A-597E-4DC7-AC44-824F89109909}" type="pres">
      <dgm:prSet presAssocID="{D8EB60C9-6491-4B5B-ADF3-80080A2AB4D9}" presName="circ1Tx" presStyleLbl="revTx" presStyleIdx="0" presStyleCnt="0" custScaleX="139605" custLinFactNeighborX="0" custLinFactNeighborY="34478">
        <dgm:presLayoutVars>
          <dgm:chMax val="0"/>
          <dgm:chPref val="0"/>
          <dgm:bulletEnabled val="1"/>
        </dgm:presLayoutVars>
      </dgm:prSet>
      <dgm:spPr/>
    </dgm:pt>
    <dgm:pt modelId="{FFE5D1D5-C0FD-4585-967E-9ADFF60A7F6E}" type="pres">
      <dgm:prSet presAssocID="{DC24B558-46F4-48BD-9F15-5C07DA5BB447}" presName="circ2" presStyleLbl="vennNode1" presStyleIdx="1" presStyleCnt="7"/>
      <dgm:spPr/>
    </dgm:pt>
    <dgm:pt modelId="{9AB48220-2D43-4E96-A98B-403C044D26C3}" type="pres">
      <dgm:prSet presAssocID="{DC24B558-46F4-48BD-9F15-5C07DA5BB447}" presName="circ2Tx" presStyleLbl="revTx" presStyleIdx="0" presStyleCnt="0">
        <dgm:presLayoutVars>
          <dgm:chMax val="0"/>
          <dgm:chPref val="0"/>
          <dgm:bulletEnabled val="1"/>
        </dgm:presLayoutVars>
      </dgm:prSet>
      <dgm:spPr/>
    </dgm:pt>
    <dgm:pt modelId="{0B6BA715-100B-44E1-B298-21415F7CF235}" type="pres">
      <dgm:prSet presAssocID="{35FBBBF1-4319-46CD-BCF6-F90C9D1C82EC}" presName="circ3" presStyleLbl="vennNode1" presStyleIdx="2" presStyleCnt="7"/>
      <dgm:spPr/>
    </dgm:pt>
    <dgm:pt modelId="{19AD00CD-E93B-44BF-AA65-C3A64CF0634B}" type="pres">
      <dgm:prSet presAssocID="{35FBBBF1-4319-46CD-BCF6-F90C9D1C82EC}" presName="circ3Tx" presStyleLbl="revTx" presStyleIdx="0" presStyleCnt="0">
        <dgm:presLayoutVars>
          <dgm:chMax val="0"/>
          <dgm:chPref val="0"/>
          <dgm:bulletEnabled val="1"/>
        </dgm:presLayoutVars>
      </dgm:prSet>
      <dgm:spPr/>
    </dgm:pt>
    <dgm:pt modelId="{73E63B0F-A918-48A0-AAB8-3291AF9C1BF5}" type="pres">
      <dgm:prSet presAssocID="{2AE75BB3-1311-48CB-B092-C5B60B423E51}" presName="circ4" presStyleLbl="vennNode1" presStyleIdx="3" presStyleCnt="7"/>
      <dgm:spPr/>
    </dgm:pt>
    <dgm:pt modelId="{AAB556F0-0F27-49DB-AB24-D4F81300BADA}" type="pres">
      <dgm:prSet presAssocID="{2AE75BB3-1311-48CB-B092-C5B60B423E51}" presName="circ4Tx" presStyleLbl="revTx" presStyleIdx="0" presStyleCnt="0">
        <dgm:presLayoutVars>
          <dgm:chMax val="0"/>
          <dgm:chPref val="0"/>
          <dgm:bulletEnabled val="1"/>
        </dgm:presLayoutVars>
      </dgm:prSet>
      <dgm:spPr/>
    </dgm:pt>
    <dgm:pt modelId="{9959BD25-F7A7-465B-89BB-ED724E430936}" type="pres">
      <dgm:prSet presAssocID="{5E16A70C-E967-484A-9D51-4A75B792CDDD}" presName="circ5" presStyleLbl="vennNode1" presStyleIdx="4" presStyleCnt="7"/>
      <dgm:spPr/>
    </dgm:pt>
    <dgm:pt modelId="{8F833D0C-0646-4B09-9734-052A385D992B}" type="pres">
      <dgm:prSet presAssocID="{5E16A70C-E967-484A-9D51-4A75B792CDDD}" presName="circ5Tx" presStyleLbl="revTx" presStyleIdx="0" presStyleCnt="0">
        <dgm:presLayoutVars>
          <dgm:chMax val="0"/>
          <dgm:chPref val="0"/>
          <dgm:bulletEnabled val="1"/>
        </dgm:presLayoutVars>
      </dgm:prSet>
      <dgm:spPr/>
    </dgm:pt>
    <dgm:pt modelId="{49294F9E-88E9-4D76-BB4B-F2A82E0A10DB}" type="pres">
      <dgm:prSet presAssocID="{B42C8133-4EC3-427C-B18A-08D60125446F}" presName="circ6" presStyleLbl="vennNode1" presStyleIdx="5" presStyleCnt="7"/>
      <dgm:spPr/>
    </dgm:pt>
    <dgm:pt modelId="{072878F1-3BA6-4903-A943-A7529F0A1F99}" type="pres">
      <dgm:prSet presAssocID="{B42C8133-4EC3-427C-B18A-08D60125446F}" presName="circ6Tx" presStyleLbl="revTx" presStyleIdx="0" presStyleCnt="0">
        <dgm:presLayoutVars>
          <dgm:chMax val="0"/>
          <dgm:chPref val="0"/>
          <dgm:bulletEnabled val="1"/>
        </dgm:presLayoutVars>
      </dgm:prSet>
      <dgm:spPr/>
    </dgm:pt>
    <dgm:pt modelId="{77CD961C-6D18-4E10-BB67-548A323302BD}" type="pres">
      <dgm:prSet presAssocID="{1D5EF5F8-9A3A-473B-BFC4-28BD07233290}" presName="circ7" presStyleLbl="vennNode1" presStyleIdx="6" presStyleCnt="7"/>
      <dgm:spPr/>
    </dgm:pt>
    <dgm:pt modelId="{139372EB-359E-4F29-8DC9-F3C38C8DC945}" type="pres">
      <dgm:prSet presAssocID="{1D5EF5F8-9A3A-473B-BFC4-28BD07233290}" presName="circ7Tx" presStyleLbl="revTx" presStyleIdx="0" presStyleCnt="0">
        <dgm:presLayoutVars>
          <dgm:chMax val="0"/>
          <dgm:chPref val="0"/>
          <dgm:bulletEnabled val="1"/>
        </dgm:presLayoutVars>
      </dgm:prSet>
      <dgm:spPr/>
    </dgm:pt>
  </dgm:ptLst>
  <dgm:cxnLst>
    <dgm:cxn modelId="{700E3617-E6B6-48C7-AE36-D5E94C8F44D4}" srcId="{AEAB1868-D40D-4C8D-B5E4-B6094BC40331}" destId="{5E16A70C-E967-484A-9D51-4A75B792CDDD}" srcOrd="4" destOrd="0" parTransId="{A455E842-5C55-4325-B1D5-224A2B7E15A5}" sibTransId="{D108E9E5-8179-4498-A969-8F880EF3C959}"/>
    <dgm:cxn modelId="{12535618-F085-4071-B1B8-07C6E95985BE}" type="presOf" srcId="{AEAB1868-D40D-4C8D-B5E4-B6094BC40331}" destId="{E715E7A1-EE0F-4DE7-B3A0-01F9F489B50F}" srcOrd="0" destOrd="0" presId="urn:microsoft.com/office/officeart/2005/8/layout/venn1"/>
    <dgm:cxn modelId="{39ECC432-B543-486D-9A2F-E09D62A8875D}" type="presOf" srcId="{1D5EF5F8-9A3A-473B-BFC4-28BD07233290}" destId="{139372EB-359E-4F29-8DC9-F3C38C8DC945}" srcOrd="0" destOrd="0" presId="urn:microsoft.com/office/officeart/2005/8/layout/venn1"/>
    <dgm:cxn modelId="{6137FC61-01E5-4D30-9AD7-406AAE915109}" srcId="{AEAB1868-D40D-4C8D-B5E4-B6094BC40331}" destId="{B42C8133-4EC3-427C-B18A-08D60125446F}" srcOrd="5" destOrd="0" parTransId="{0B17BF24-ED1A-45E8-ADDF-33FA23BFDEB1}" sibTransId="{6C4DCA41-30A5-4DAE-9A9A-0B62C11D160A}"/>
    <dgm:cxn modelId="{0E202563-EDC0-4263-99AF-1B4353BC2913}" type="presOf" srcId="{DC24B558-46F4-48BD-9F15-5C07DA5BB447}" destId="{9AB48220-2D43-4E96-A98B-403C044D26C3}" srcOrd="0" destOrd="0" presId="urn:microsoft.com/office/officeart/2005/8/layout/venn1"/>
    <dgm:cxn modelId="{56137A68-FB1F-4F6A-96C2-FDA96D687879}" srcId="{AEAB1868-D40D-4C8D-B5E4-B6094BC40331}" destId="{DC24B558-46F4-48BD-9F15-5C07DA5BB447}" srcOrd="1" destOrd="0" parTransId="{BD8A93FF-82F7-4FED-96D4-E3F066902F25}" sibTransId="{35B0DBBF-55D9-498D-8E87-F6BB928A94BE}"/>
    <dgm:cxn modelId="{508B3A6F-71D3-4AD7-997D-28A2A9B67339}" type="presOf" srcId="{35FBBBF1-4319-46CD-BCF6-F90C9D1C82EC}" destId="{19AD00CD-E93B-44BF-AA65-C3A64CF0634B}" srcOrd="0" destOrd="0" presId="urn:microsoft.com/office/officeart/2005/8/layout/venn1"/>
    <dgm:cxn modelId="{DCF7FD70-6DE5-4C9D-B4D0-08DCBAFC9E92}" srcId="{AEAB1868-D40D-4C8D-B5E4-B6094BC40331}" destId="{35FBBBF1-4319-46CD-BCF6-F90C9D1C82EC}" srcOrd="2" destOrd="0" parTransId="{147AD935-B5AF-4E49-815A-83CC87423641}" sibTransId="{55E5BEA2-8F0C-4676-8B86-C8AE83473DBC}"/>
    <dgm:cxn modelId="{80716553-4318-47DB-B28A-A2A5877F81EB}" type="presOf" srcId="{D8EB60C9-6491-4B5B-ADF3-80080A2AB4D9}" destId="{72663F6A-597E-4DC7-AC44-824F89109909}" srcOrd="0" destOrd="0" presId="urn:microsoft.com/office/officeart/2005/8/layout/venn1"/>
    <dgm:cxn modelId="{DF0BE77A-5727-4E6D-B972-3D7584C7370B}" type="presOf" srcId="{B42C8133-4EC3-427C-B18A-08D60125446F}" destId="{072878F1-3BA6-4903-A943-A7529F0A1F99}" srcOrd="0" destOrd="0" presId="urn:microsoft.com/office/officeart/2005/8/layout/venn1"/>
    <dgm:cxn modelId="{4444B895-786F-4FD4-A6C9-4432BC720EAC}" srcId="{AEAB1868-D40D-4C8D-B5E4-B6094BC40331}" destId="{2AE75BB3-1311-48CB-B092-C5B60B423E51}" srcOrd="3" destOrd="0" parTransId="{4B337B7D-5C7E-4CF4-96AB-BE5590A7096E}" sibTransId="{A4D20960-3823-4D4B-AA9D-823A27B83A3B}"/>
    <dgm:cxn modelId="{5888C6D7-5EFC-408A-B46D-7EC3169468CC}" type="presOf" srcId="{2AE75BB3-1311-48CB-B092-C5B60B423E51}" destId="{AAB556F0-0F27-49DB-AB24-D4F81300BADA}" srcOrd="0" destOrd="0" presId="urn:microsoft.com/office/officeart/2005/8/layout/venn1"/>
    <dgm:cxn modelId="{13D77EDD-907F-4F62-BE0B-521961716948}" type="presOf" srcId="{5E16A70C-E967-484A-9D51-4A75B792CDDD}" destId="{8F833D0C-0646-4B09-9734-052A385D992B}" srcOrd="0" destOrd="0" presId="urn:microsoft.com/office/officeart/2005/8/layout/venn1"/>
    <dgm:cxn modelId="{520521E1-4483-4CE2-8E2B-BF20640A77C1}" srcId="{AEAB1868-D40D-4C8D-B5E4-B6094BC40331}" destId="{D8EB60C9-6491-4B5B-ADF3-80080A2AB4D9}" srcOrd="0" destOrd="0" parTransId="{50F437C2-44E2-4C26-BAB8-9DFF81E8FA46}" sibTransId="{7E641F55-81FC-4813-830F-EE7A2E378DFE}"/>
    <dgm:cxn modelId="{3FB91CE6-6BDD-4965-BC87-E3B277106109}" srcId="{AEAB1868-D40D-4C8D-B5E4-B6094BC40331}" destId="{1D5EF5F8-9A3A-473B-BFC4-28BD07233290}" srcOrd="6" destOrd="0" parTransId="{540F6296-F30C-4C48-851F-D062E226EFFC}" sibTransId="{7C1583DB-1D21-46D1-8CC5-A2E71CF3D890}"/>
    <dgm:cxn modelId="{FADF786E-39B7-46F3-8B0E-C829EC9C43D8}" type="presParOf" srcId="{E715E7A1-EE0F-4DE7-B3A0-01F9F489B50F}" destId="{6B2E9024-CB57-464E-ABC9-1C0C34FDBF1A}" srcOrd="0" destOrd="0" presId="urn:microsoft.com/office/officeart/2005/8/layout/venn1"/>
    <dgm:cxn modelId="{FFD4ADED-1F26-4C8C-9B79-53AD2FE87013}" type="presParOf" srcId="{E715E7A1-EE0F-4DE7-B3A0-01F9F489B50F}" destId="{72663F6A-597E-4DC7-AC44-824F89109909}" srcOrd="1" destOrd="0" presId="urn:microsoft.com/office/officeart/2005/8/layout/venn1"/>
    <dgm:cxn modelId="{434CD8E6-DD53-48BE-9627-9628D55D5E8E}" type="presParOf" srcId="{E715E7A1-EE0F-4DE7-B3A0-01F9F489B50F}" destId="{FFE5D1D5-C0FD-4585-967E-9ADFF60A7F6E}" srcOrd="2" destOrd="0" presId="urn:microsoft.com/office/officeart/2005/8/layout/venn1"/>
    <dgm:cxn modelId="{8D39CD60-63A4-404B-9672-A58C545678D7}" type="presParOf" srcId="{E715E7A1-EE0F-4DE7-B3A0-01F9F489B50F}" destId="{9AB48220-2D43-4E96-A98B-403C044D26C3}" srcOrd="3" destOrd="0" presId="urn:microsoft.com/office/officeart/2005/8/layout/venn1"/>
    <dgm:cxn modelId="{5BB9DF3A-B3ED-4722-A189-2D2432B2AAD4}" type="presParOf" srcId="{E715E7A1-EE0F-4DE7-B3A0-01F9F489B50F}" destId="{0B6BA715-100B-44E1-B298-21415F7CF235}" srcOrd="4" destOrd="0" presId="urn:microsoft.com/office/officeart/2005/8/layout/venn1"/>
    <dgm:cxn modelId="{D2F53213-231D-4DA8-AD5E-CDCFCF920FF7}" type="presParOf" srcId="{E715E7A1-EE0F-4DE7-B3A0-01F9F489B50F}" destId="{19AD00CD-E93B-44BF-AA65-C3A64CF0634B}" srcOrd="5" destOrd="0" presId="urn:microsoft.com/office/officeart/2005/8/layout/venn1"/>
    <dgm:cxn modelId="{4365FD72-7AA5-42EA-B6CA-418BD8355BB5}" type="presParOf" srcId="{E715E7A1-EE0F-4DE7-B3A0-01F9F489B50F}" destId="{73E63B0F-A918-48A0-AAB8-3291AF9C1BF5}" srcOrd="6" destOrd="0" presId="urn:microsoft.com/office/officeart/2005/8/layout/venn1"/>
    <dgm:cxn modelId="{829A9885-44C2-457E-A7C7-B729276BF938}" type="presParOf" srcId="{E715E7A1-EE0F-4DE7-B3A0-01F9F489B50F}" destId="{AAB556F0-0F27-49DB-AB24-D4F81300BADA}" srcOrd="7" destOrd="0" presId="urn:microsoft.com/office/officeart/2005/8/layout/venn1"/>
    <dgm:cxn modelId="{F4237B39-6D87-4938-9CBC-BEA1694365B6}" type="presParOf" srcId="{E715E7A1-EE0F-4DE7-B3A0-01F9F489B50F}" destId="{9959BD25-F7A7-465B-89BB-ED724E430936}" srcOrd="8" destOrd="0" presId="urn:microsoft.com/office/officeart/2005/8/layout/venn1"/>
    <dgm:cxn modelId="{9EBDB94A-F2BF-4283-B7E9-47858DC1D6FA}" type="presParOf" srcId="{E715E7A1-EE0F-4DE7-B3A0-01F9F489B50F}" destId="{8F833D0C-0646-4B09-9734-052A385D992B}" srcOrd="9" destOrd="0" presId="urn:microsoft.com/office/officeart/2005/8/layout/venn1"/>
    <dgm:cxn modelId="{CEF9FA38-001F-4908-9A6B-0AC37B43F828}" type="presParOf" srcId="{E715E7A1-EE0F-4DE7-B3A0-01F9F489B50F}" destId="{49294F9E-88E9-4D76-BB4B-F2A82E0A10DB}" srcOrd="10" destOrd="0" presId="urn:microsoft.com/office/officeart/2005/8/layout/venn1"/>
    <dgm:cxn modelId="{63EC9557-658A-42B2-8802-B3849D3261BF}" type="presParOf" srcId="{E715E7A1-EE0F-4DE7-B3A0-01F9F489B50F}" destId="{072878F1-3BA6-4903-A943-A7529F0A1F99}" srcOrd="11" destOrd="0" presId="urn:microsoft.com/office/officeart/2005/8/layout/venn1"/>
    <dgm:cxn modelId="{0A62AB6E-C3F2-482C-9673-810939B32636}" type="presParOf" srcId="{E715E7A1-EE0F-4DE7-B3A0-01F9F489B50F}" destId="{77CD961C-6D18-4E10-BB67-548A323302BD}" srcOrd="12" destOrd="0" presId="urn:microsoft.com/office/officeart/2005/8/layout/venn1"/>
    <dgm:cxn modelId="{3006F0BF-8837-4F3C-87B7-11ADDC66314D}" type="presParOf" srcId="{E715E7A1-EE0F-4DE7-B3A0-01F9F489B50F}" destId="{139372EB-359E-4F29-8DC9-F3C38C8DC945}" srcOrd="1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71FD8-0C74-4B1B-8836-1778163FB92D}">
      <dsp:nvSpPr>
        <dsp:cNvPr id="0" name=""/>
        <dsp:cNvSpPr/>
      </dsp:nvSpPr>
      <dsp:spPr>
        <a:xfrm>
          <a:off x="0" y="12551"/>
          <a:ext cx="6411054" cy="795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u="sng" kern="1200"/>
            <a:t>PROTECTION</a:t>
          </a:r>
          <a:endParaRPr lang="en-US" sz="3400" kern="1200"/>
        </a:p>
      </dsp:txBody>
      <dsp:txXfrm>
        <a:off x="38838" y="51389"/>
        <a:ext cx="6333378" cy="717924"/>
      </dsp:txXfrm>
    </dsp:sp>
    <dsp:sp modelId="{45BC5A9E-B7A0-42FB-AA71-F444BE73FAC3}">
      <dsp:nvSpPr>
        <dsp:cNvPr id="0" name=""/>
        <dsp:cNvSpPr/>
      </dsp:nvSpPr>
      <dsp:spPr>
        <a:xfrm>
          <a:off x="0" y="808151"/>
          <a:ext cx="6411054" cy="1513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551"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a:t>These are the studies carried out to prevent the employees from being adversely affected if health and safety risks are not prevented.</a:t>
          </a:r>
        </a:p>
      </dsp:txBody>
      <dsp:txXfrm>
        <a:off x="0" y="808151"/>
        <a:ext cx="6411054" cy="1513170"/>
      </dsp:txXfrm>
    </dsp:sp>
    <dsp:sp modelId="{0CBFC640-DCE6-4CAF-A4B9-043C760E8CAC}">
      <dsp:nvSpPr>
        <dsp:cNvPr id="0" name=""/>
        <dsp:cNvSpPr/>
      </dsp:nvSpPr>
      <dsp:spPr>
        <a:xfrm>
          <a:off x="0" y="2321322"/>
          <a:ext cx="6411054" cy="795600"/>
        </a:xfrm>
        <a:prstGeom prst="roundRect">
          <a:avLst/>
        </a:prstGeom>
        <a:solidFill>
          <a:schemeClr val="accent5">
            <a:hueOff val="-1525356"/>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u="sng" kern="1200"/>
            <a:t>PREVENTION</a:t>
          </a:r>
          <a:endParaRPr lang="en-US" sz="3400" kern="1200"/>
        </a:p>
      </dsp:txBody>
      <dsp:txXfrm>
        <a:off x="38838" y="2360160"/>
        <a:ext cx="6333378" cy="717924"/>
      </dsp:txXfrm>
    </dsp:sp>
    <dsp:sp modelId="{5EE1415F-5228-44A9-B6C1-D893A8C70367}">
      <dsp:nvSpPr>
        <dsp:cNvPr id="0" name=""/>
        <dsp:cNvSpPr/>
      </dsp:nvSpPr>
      <dsp:spPr>
        <a:xfrm>
          <a:off x="0" y="3116922"/>
          <a:ext cx="6411054" cy="2674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551"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a:t>It is defined as all the measures planned and taken to eliminate or reduce the risks related to occupational health and safety at all stages of the work carried out in the workplace.</a:t>
          </a:r>
        </a:p>
        <a:p>
          <a:pPr marL="228600" lvl="1" indent="-228600" algn="l" defTabSz="1200150">
            <a:lnSpc>
              <a:spcPct val="90000"/>
            </a:lnSpc>
            <a:spcBef>
              <a:spcPct val="0"/>
            </a:spcBef>
            <a:spcAft>
              <a:spcPct val="20000"/>
            </a:spcAft>
            <a:buChar char="•"/>
          </a:pPr>
          <a:r>
            <a:rPr lang="en-US" sz="2700" kern="1200"/>
            <a:t>(OHS Law</a:t>
          </a:r>
          <a:r>
            <a:rPr lang="tr-TR" sz="2700" kern="1200"/>
            <a:t> of Turkey</a:t>
          </a:r>
          <a:r>
            <a:rPr lang="en-US" sz="2700" kern="1200"/>
            <a:t>)</a:t>
          </a:r>
        </a:p>
      </dsp:txBody>
      <dsp:txXfrm>
        <a:off x="0" y="3116922"/>
        <a:ext cx="6411054" cy="2674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E426A8-AFE1-497A-898B-AF4F9DA2CE2F}">
      <dsp:nvSpPr>
        <dsp:cNvPr id="0" name=""/>
        <dsp:cNvSpPr/>
      </dsp:nvSpPr>
      <dsp:spPr>
        <a:xfrm>
          <a:off x="0" y="22019"/>
          <a:ext cx="7391400" cy="71136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1"/>
              </a:solidFill>
            </a:rPr>
            <a:t>Taking precautions</a:t>
          </a:r>
          <a:endParaRPr lang="tr-TR" sz="2400" kern="1200">
            <a:solidFill>
              <a:schemeClr val="accent1"/>
            </a:solidFill>
          </a:endParaRPr>
        </a:p>
      </dsp:txBody>
      <dsp:txXfrm>
        <a:off x="34726" y="56745"/>
        <a:ext cx="7321948" cy="641908"/>
      </dsp:txXfrm>
    </dsp:sp>
    <dsp:sp modelId="{A8299342-3817-4520-B015-7EAFCE645049}">
      <dsp:nvSpPr>
        <dsp:cNvPr id="0" name=""/>
        <dsp:cNvSpPr/>
      </dsp:nvSpPr>
      <dsp:spPr>
        <a:xfrm>
          <a:off x="0" y="842819"/>
          <a:ext cx="7391400" cy="71136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1"/>
              </a:solidFill>
            </a:rPr>
            <a:t>To inform the employees</a:t>
          </a:r>
          <a:endParaRPr lang="tr-TR" sz="2400" kern="1200" dirty="0">
            <a:solidFill>
              <a:schemeClr val="accent1"/>
            </a:solidFill>
          </a:endParaRPr>
        </a:p>
      </dsp:txBody>
      <dsp:txXfrm>
        <a:off x="34726" y="877545"/>
        <a:ext cx="7321948" cy="641908"/>
      </dsp:txXfrm>
    </dsp:sp>
    <dsp:sp modelId="{752193DD-CFCF-45E1-AF5A-506089608DB0}">
      <dsp:nvSpPr>
        <dsp:cNvPr id="0" name=""/>
        <dsp:cNvSpPr/>
      </dsp:nvSpPr>
      <dsp:spPr>
        <a:xfrm>
          <a:off x="0" y="1663619"/>
          <a:ext cx="7391400" cy="71136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1"/>
              </a:solidFill>
            </a:rPr>
            <a:t>Collaborating with employees</a:t>
          </a:r>
          <a:endParaRPr lang="tr-TR" sz="2400" kern="1200">
            <a:solidFill>
              <a:schemeClr val="accent1"/>
            </a:solidFill>
          </a:endParaRPr>
        </a:p>
      </dsp:txBody>
      <dsp:txXfrm>
        <a:off x="34726" y="1698345"/>
        <a:ext cx="7321948" cy="641908"/>
      </dsp:txXfrm>
    </dsp:sp>
    <dsp:sp modelId="{B8402137-8C6F-47BA-B652-6D5A44B91CD6}">
      <dsp:nvSpPr>
        <dsp:cNvPr id="0" name=""/>
        <dsp:cNvSpPr/>
      </dsp:nvSpPr>
      <dsp:spPr>
        <a:xfrm>
          <a:off x="0" y="2484419"/>
          <a:ext cx="7391400" cy="71136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1"/>
              </a:solidFill>
            </a:rPr>
            <a:t>Making the necessary controls</a:t>
          </a:r>
          <a:endParaRPr lang="tr-TR" sz="2400" kern="1200">
            <a:solidFill>
              <a:schemeClr val="accent1"/>
            </a:solidFill>
          </a:endParaRPr>
        </a:p>
      </dsp:txBody>
      <dsp:txXfrm>
        <a:off x="34726" y="2519145"/>
        <a:ext cx="7321948" cy="641908"/>
      </dsp:txXfrm>
    </dsp:sp>
    <dsp:sp modelId="{30D25D9E-03FE-474A-8721-0BA0DE3070AD}">
      <dsp:nvSpPr>
        <dsp:cNvPr id="0" name=""/>
        <dsp:cNvSpPr/>
      </dsp:nvSpPr>
      <dsp:spPr>
        <a:xfrm>
          <a:off x="0" y="3305220"/>
          <a:ext cx="7391400" cy="71136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1"/>
              </a:solidFill>
            </a:rPr>
            <a:t>Registration - notification requirement</a:t>
          </a:r>
          <a:endParaRPr lang="tr-TR" sz="2400" kern="1200">
            <a:solidFill>
              <a:schemeClr val="accent1"/>
            </a:solidFill>
          </a:endParaRPr>
        </a:p>
      </dsp:txBody>
      <dsp:txXfrm>
        <a:off x="34726" y="3339946"/>
        <a:ext cx="7321948" cy="6419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E9024-CB57-464E-ABC9-1C0C34FDBF1A}">
      <dsp:nvSpPr>
        <dsp:cNvPr id="0" name=""/>
        <dsp:cNvSpPr/>
      </dsp:nvSpPr>
      <dsp:spPr>
        <a:xfrm>
          <a:off x="4856458" y="1582528"/>
          <a:ext cx="2027326" cy="2027575"/>
        </a:xfrm>
        <a:prstGeom prst="ellipse">
          <a:avLst/>
        </a:prstGeom>
        <a:solidFill>
          <a:schemeClr val="accent2">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72663F6A-597E-4DC7-AC44-824F89109909}">
      <dsp:nvSpPr>
        <dsp:cNvPr id="0" name=""/>
        <dsp:cNvSpPr/>
      </dsp:nvSpPr>
      <dsp:spPr>
        <a:xfrm>
          <a:off x="4248624" y="428612"/>
          <a:ext cx="3242994" cy="124314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33450" rtl="0">
            <a:lnSpc>
              <a:spcPct val="90000"/>
            </a:lnSpc>
            <a:spcBef>
              <a:spcPct val="0"/>
            </a:spcBef>
            <a:spcAft>
              <a:spcPct val="35000"/>
            </a:spcAft>
            <a:buNone/>
          </a:pPr>
          <a:r>
            <a:rPr lang="en-US" sz="2100" kern="1200"/>
            <a:t>CHEMICAL SPILL, SPRAY AND ENVIRONMENTS</a:t>
          </a:r>
          <a:endParaRPr lang="tr-TR" sz="2100" kern="1200" dirty="0"/>
        </a:p>
      </dsp:txBody>
      <dsp:txXfrm>
        <a:off x="4248624" y="428612"/>
        <a:ext cx="3242994" cy="1243148"/>
      </dsp:txXfrm>
    </dsp:sp>
    <dsp:sp modelId="{FFE5D1D5-C0FD-4585-967E-9ADFF60A7F6E}">
      <dsp:nvSpPr>
        <dsp:cNvPr id="0" name=""/>
        <dsp:cNvSpPr/>
      </dsp:nvSpPr>
      <dsp:spPr>
        <a:xfrm>
          <a:off x="5451140" y="1868452"/>
          <a:ext cx="2027326" cy="2027575"/>
        </a:xfrm>
        <a:prstGeom prst="ellipse">
          <a:avLst/>
        </a:prstGeom>
        <a:solidFill>
          <a:schemeClr val="accent3">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9AB48220-2D43-4E96-A98B-403C044D26C3}">
      <dsp:nvSpPr>
        <dsp:cNvPr id="0" name=""/>
        <dsp:cNvSpPr/>
      </dsp:nvSpPr>
      <dsp:spPr>
        <a:xfrm>
          <a:off x="7728504" y="1180991"/>
          <a:ext cx="2196270" cy="136746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33450" rtl="0">
            <a:lnSpc>
              <a:spcPct val="90000"/>
            </a:lnSpc>
            <a:spcBef>
              <a:spcPct val="0"/>
            </a:spcBef>
            <a:spcAft>
              <a:spcPct val="35000"/>
            </a:spcAft>
            <a:buNone/>
          </a:pPr>
          <a:r>
            <a:rPr lang="en-GB" sz="2100" kern="1200" dirty="0"/>
            <a:t>HOT ENVIRONMENTS AND SURFACES</a:t>
          </a:r>
        </a:p>
      </dsp:txBody>
      <dsp:txXfrm>
        <a:off x="7728504" y="1180991"/>
        <a:ext cx="2196270" cy="1367463"/>
      </dsp:txXfrm>
    </dsp:sp>
    <dsp:sp modelId="{0B6BA715-100B-44E1-B298-21415F7CF235}">
      <dsp:nvSpPr>
        <dsp:cNvPr id="0" name=""/>
        <dsp:cNvSpPr/>
      </dsp:nvSpPr>
      <dsp:spPr>
        <a:xfrm>
          <a:off x="5597277" y="2511781"/>
          <a:ext cx="2027326" cy="2027575"/>
        </a:xfrm>
        <a:prstGeom prst="ellipse">
          <a:avLst/>
        </a:prstGeom>
        <a:solidFill>
          <a:schemeClr val="accent4">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19AD00CD-E93B-44BF-AA65-C3A64CF0634B}">
      <dsp:nvSpPr>
        <dsp:cNvPr id="0" name=""/>
        <dsp:cNvSpPr/>
      </dsp:nvSpPr>
      <dsp:spPr>
        <a:xfrm>
          <a:off x="7939684" y="2921399"/>
          <a:ext cx="2154034" cy="146069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33450" rtl="0">
            <a:lnSpc>
              <a:spcPct val="90000"/>
            </a:lnSpc>
            <a:spcBef>
              <a:spcPct val="0"/>
            </a:spcBef>
            <a:spcAft>
              <a:spcPct val="35000"/>
            </a:spcAft>
            <a:buNone/>
          </a:pPr>
          <a:r>
            <a:rPr lang="en-GB" sz="2100" kern="1200" dirty="0"/>
            <a:t>COLD ENVIRONMENTS AND SURFACES</a:t>
          </a:r>
        </a:p>
      </dsp:txBody>
      <dsp:txXfrm>
        <a:off x="7939684" y="2921399"/>
        <a:ext cx="2154034" cy="1460699"/>
      </dsp:txXfrm>
    </dsp:sp>
    <dsp:sp modelId="{73E63B0F-A918-48A0-AAB8-3291AF9C1BF5}">
      <dsp:nvSpPr>
        <dsp:cNvPr id="0" name=""/>
        <dsp:cNvSpPr/>
      </dsp:nvSpPr>
      <dsp:spPr>
        <a:xfrm>
          <a:off x="5185898" y="3027688"/>
          <a:ext cx="2027326" cy="2027575"/>
        </a:xfrm>
        <a:prstGeom prst="ellipse">
          <a:avLst/>
        </a:prstGeom>
        <a:solidFill>
          <a:schemeClr val="accent5">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AAB556F0-0F27-49DB-AB24-D4F81300BADA}">
      <dsp:nvSpPr>
        <dsp:cNvPr id="0" name=""/>
        <dsp:cNvSpPr/>
      </dsp:nvSpPr>
      <dsp:spPr>
        <a:xfrm>
          <a:off x="7010492" y="4879358"/>
          <a:ext cx="2322978" cy="13363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33450" rtl="0">
            <a:lnSpc>
              <a:spcPct val="90000"/>
            </a:lnSpc>
            <a:spcBef>
              <a:spcPct val="0"/>
            </a:spcBef>
            <a:spcAft>
              <a:spcPct val="35000"/>
            </a:spcAft>
            <a:buNone/>
          </a:pPr>
          <a:r>
            <a:rPr lang="en-GB" sz="2100" kern="1200" dirty="0"/>
            <a:t>HAZARDOUS DUSTS, FOGS, FUMES</a:t>
          </a:r>
        </a:p>
      </dsp:txBody>
      <dsp:txXfrm>
        <a:off x="7010492" y="4879358"/>
        <a:ext cx="2322978" cy="1336384"/>
      </dsp:txXfrm>
    </dsp:sp>
    <dsp:sp modelId="{9959BD25-F7A7-465B-89BB-ED724E430936}">
      <dsp:nvSpPr>
        <dsp:cNvPr id="0" name=""/>
        <dsp:cNvSpPr/>
      </dsp:nvSpPr>
      <dsp:spPr>
        <a:xfrm>
          <a:off x="4527017" y="3027688"/>
          <a:ext cx="2027326" cy="2027575"/>
        </a:xfrm>
        <a:prstGeom prst="ellipse">
          <a:avLst/>
        </a:prstGeom>
        <a:solidFill>
          <a:schemeClr val="accent6">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8F833D0C-0646-4B09-9734-052A385D992B}">
      <dsp:nvSpPr>
        <dsp:cNvPr id="0" name=""/>
        <dsp:cNvSpPr/>
      </dsp:nvSpPr>
      <dsp:spPr>
        <a:xfrm>
          <a:off x="2406771" y="4879358"/>
          <a:ext cx="2322978" cy="13363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33450" rtl="0">
            <a:lnSpc>
              <a:spcPct val="90000"/>
            </a:lnSpc>
            <a:spcBef>
              <a:spcPct val="0"/>
            </a:spcBef>
            <a:spcAft>
              <a:spcPct val="35000"/>
            </a:spcAft>
            <a:buNone/>
          </a:pPr>
          <a:r>
            <a:rPr lang="en-GB" sz="2100" kern="1200" dirty="0"/>
            <a:t>LIGHT AND RADIATION</a:t>
          </a:r>
        </a:p>
      </dsp:txBody>
      <dsp:txXfrm>
        <a:off x="2406771" y="4879358"/>
        <a:ext cx="2322978" cy="1336384"/>
      </dsp:txXfrm>
    </dsp:sp>
    <dsp:sp modelId="{49294F9E-88E9-4D76-BB4B-F2A82E0A10DB}">
      <dsp:nvSpPr>
        <dsp:cNvPr id="0" name=""/>
        <dsp:cNvSpPr/>
      </dsp:nvSpPr>
      <dsp:spPr>
        <a:xfrm>
          <a:off x="4115639" y="2511781"/>
          <a:ext cx="2027326" cy="2027575"/>
        </a:xfrm>
        <a:prstGeom prst="ellipse">
          <a:avLst/>
        </a:prstGeom>
        <a:solidFill>
          <a:schemeClr val="accent2">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072878F1-3BA6-4903-A943-A7529F0A1F99}">
      <dsp:nvSpPr>
        <dsp:cNvPr id="0" name=""/>
        <dsp:cNvSpPr/>
      </dsp:nvSpPr>
      <dsp:spPr>
        <a:xfrm>
          <a:off x="1646524" y="2921399"/>
          <a:ext cx="2154034" cy="146069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33450" rtl="0">
            <a:lnSpc>
              <a:spcPct val="90000"/>
            </a:lnSpc>
            <a:spcBef>
              <a:spcPct val="0"/>
            </a:spcBef>
            <a:spcAft>
              <a:spcPct val="35000"/>
            </a:spcAft>
            <a:buNone/>
          </a:pPr>
          <a:r>
            <a:rPr lang="en-GB" sz="2100" kern="1200" dirty="0"/>
            <a:t>SHARP POINTED OBJECTS</a:t>
          </a:r>
        </a:p>
      </dsp:txBody>
      <dsp:txXfrm>
        <a:off x="1646524" y="2921399"/>
        <a:ext cx="2154034" cy="1460699"/>
      </dsp:txXfrm>
    </dsp:sp>
    <dsp:sp modelId="{77CD961C-6D18-4E10-BB67-548A323302BD}">
      <dsp:nvSpPr>
        <dsp:cNvPr id="0" name=""/>
        <dsp:cNvSpPr/>
      </dsp:nvSpPr>
      <dsp:spPr>
        <a:xfrm>
          <a:off x="4261775" y="1868452"/>
          <a:ext cx="2027326" cy="2027575"/>
        </a:xfrm>
        <a:prstGeom prst="ellipse">
          <a:avLst/>
        </a:prstGeom>
        <a:solidFill>
          <a:schemeClr val="accent3">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139372EB-359E-4F29-8DC9-F3C38C8DC945}">
      <dsp:nvSpPr>
        <dsp:cNvPr id="0" name=""/>
        <dsp:cNvSpPr/>
      </dsp:nvSpPr>
      <dsp:spPr>
        <a:xfrm>
          <a:off x="1815468" y="1180991"/>
          <a:ext cx="2196270" cy="136746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33450" rtl="0">
            <a:lnSpc>
              <a:spcPct val="90000"/>
            </a:lnSpc>
            <a:spcBef>
              <a:spcPct val="0"/>
            </a:spcBef>
            <a:spcAft>
              <a:spcPct val="35000"/>
            </a:spcAft>
            <a:buNone/>
          </a:pPr>
          <a:r>
            <a:rPr lang="en-GB" sz="2100" kern="1200" dirty="0"/>
            <a:t>COMPACTIONS, HITS AND FALLS</a:t>
          </a:r>
        </a:p>
      </dsp:txBody>
      <dsp:txXfrm>
        <a:off x="1815468" y="1180991"/>
        <a:ext cx="2196270" cy="136746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7975BC-613B-426D-82EB-FB99D6C2FFEA}" type="datetimeFigureOut">
              <a:rPr lang="en-US" smtClean="0"/>
              <a:t>5/25/2024</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1C47F-D9DD-4085-939E-AFC61EB54BDF}" type="slidenum">
              <a:rPr lang="en-US" smtClean="0"/>
              <a:t>‹#›</a:t>
            </a:fld>
            <a:endParaRPr lang="en-US"/>
          </a:p>
        </p:txBody>
      </p:sp>
    </p:spTree>
    <p:extLst>
      <p:ext uri="{BB962C8B-B14F-4D97-AF65-F5344CB8AC3E}">
        <p14:creationId xmlns:p14="http://schemas.microsoft.com/office/powerpoint/2010/main" val="1841127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dirty="0"/>
              <a:t>CEVAP:    </a:t>
            </a:r>
            <a:r>
              <a:rPr lang="tr-TR" sz="1200" dirty="0"/>
              <a:t>II, IV,I,III</a:t>
            </a:r>
          </a:p>
          <a:p>
            <a:endParaRPr lang="en-GB" dirty="0"/>
          </a:p>
        </p:txBody>
      </p:sp>
      <p:sp>
        <p:nvSpPr>
          <p:cNvPr id="4" name="Slayt Numarası Yer Tutucusu 3"/>
          <p:cNvSpPr>
            <a:spLocks noGrp="1"/>
          </p:cNvSpPr>
          <p:nvPr>
            <p:ph type="sldNum" sz="quarter" idx="5"/>
          </p:nvPr>
        </p:nvSpPr>
        <p:spPr/>
        <p:txBody>
          <a:bodyPr/>
          <a:lstStyle/>
          <a:p>
            <a:fld id="{DB226193-A18E-4BED-8A3E-439B3AB732EF}" type="slidenum">
              <a:rPr lang="en-GB" smtClean="0"/>
              <a:t>9</a:t>
            </a:fld>
            <a:endParaRPr lang="en-GB"/>
          </a:p>
        </p:txBody>
      </p:sp>
    </p:spTree>
    <p:extLst>
      <p:ext uri="{BB962C8B-B14F-4D97-AF65-F5344CB8AC3E}">
        <p14:creationId xmlns:p14="http://schemas.microsoft.com/office/powerpoint/2010/main" val="906046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StempelGaramond-Roman"/>
              </a:rPr>
              <a:t>How does job satisfaction influence an individual’s safety?</a:t>
            </a:r>
            <a:endParaRPr lang="en-GB" sz="1400" dirty="0"/>
          </a:p>
          <a:p>
            <a:endParaRPr lang="en-GB" dirty="0"/>
          </a:p>
        </p:txBody>
      </p:sp>
      <p:sp>
        <p:nvSpPr>
          <p:cNvPr id="4" name="Slayt Numarası Yer Tutucusu 3"/>
          <p:cNvSpPr>
            <a:spLocks noGrp="1"/>
          </p:cNvSpPr>
          <p:nvPr>
            <p:ph type="sldNum" sz="quarter" idx="5"/>
          </p:nvPr>
        </p:nvSpPr>
        <p:spPr/>
        <p:txBody>
          <a:bodyPr/>
          <a:lstStyle/>
          <a:p>
            <a:fld id="{DB226193-A18E-4BED-8A3E-439B3AB732EF}" type="slidenum">
              <a:rPr lang="en-GB" smtClean="0"/>
              <a:t>21</a:t>
            </a:fld>
            <a:endParaRPr lang="en-GB"/>
          </a:p>
        </p:txBody>
      </p:sp>
    </p:spTree>
    <p:extLst>
      <p:ext uri="{BB962C8B-B14F-4D97-AF65-F5344CB8AC3E}">
        <p14:creationId xmlns:p14="http://schemas.microsoft.com/office/powerpoint/2010/main" val="2905656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5/25/2024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9098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5/25/2024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94265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5/25/2024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0741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5/25/2024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02045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5/25/2024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66805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5/25/2024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16218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5/25/2024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04179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5/25/2024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56368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5/25/2024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03136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5/25/2024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8719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5/25/2024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16676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5/25/2024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31842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descr="tren, duman, iz, bina içeren bir resim&#10;&#10;Açıklama otomatik olarak oluşturuldu">
            <a:extLst>
              <a:ext uri="{FF2B5EF4-FFF2-40B4-BE49-F238E27FC236}">
                <a16:creationId xmlns:a16="http://schemas.microsoft.com/office/drawing/2014/main" id="{9EC64C9C-F7AC-4541-979B-B41F9172C00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79" r="-1" b="-1"/>
          <a:stretch/>
        </p:blipFill>
        <p:spPr>
          <a:xfrm>
            <a:off x="20" y="10"/>
            <a:ext cx="12188932" cy="6856614"/>
          </a:xfrm>
          <a:prstGeom prst="rect">
            <a:avLst/>
          </a:prstGeom>
        </p:spPr>
      </p:pic>
      <p:sp>
        <p:nvSpPr>
          <p:cNvPr id="13" name="Rectangle 12">
            <a:extLst>
              <a:ext uri="{FF2B5EF4-FFF2-40B4-BE49-F238E27FC236}">
                <a16:creationId xmlns:a16="http://schemas.microsoft.com/office/drawing/2014/main" id="{16F61E84-9DCA-4F22-94BC-C901DB499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DA461419-632E-F207-AAF8-58383B3FB45E}"/>
              </a:ext>
            </a:extLst>
          </p:cNvPr>
          <p:cNvSpPr>
            <a:spLocks noGrp="1"/>
          </p:cNvSpPr>
          <p:nvPr>
            <p:ph type="ctrTitle"/>
          </p:nvPr>
        </p:nvSpPr>
        <p:spPr>
          <a:xfrm>
            <a:off x="1747191" y="326569"/>
            <a:ext cx="10190071" cy="2594826"/>
          </a:xfrm>
        </p:spPr>
        <p:txBody>
          <a:bodyPr anchor="t">
            <a:noAutofit/>
          </a:bodyPr>
          <a:lstStyle/>
          <a:p>
            <a:pPr algn="r"/>
            <a:r>
              <a:rPr lang="tr-TR" sz="5000" dirty="0" err="1">
                <a:solidFill>
                  <a:srgbClr val="FFFFFF"/>
                </a:solidFill>
              </a:rPr>
              <a:t>Environmental</a:t>
            </a:r>
            <a:r>
              <a:rPr lang="tr-TR" sz="5000" dirty="0">
                <a:solidFill>
                  <a:srgbClr val="FFFFFF"/>
                </a:solidFill>
              </a:rPr>
              <a:t> </a:t>
            </a:r>
            <a:r>
              <a:rPr lang="tr-TR" sz="5000" dirty="0" err="1">
                <a:solidFill>
                  <a:srgbClr val="FFFFFF"/>
                </a:solidFill>
              </a:rPr>
              <a:t>Protection</a:t>
            </a:r>
            <a:r>
              <a:rPr lang="tr-TR" sz="5000" dirty="0">
                <a:solidFill>
                  <a:srgbClr val="FFFFFF"/>
                </a:solidFill>
              </a:rPr>
              <a:t>, </a:t>
            </a:r>
            <a:r>
              <a:rPr lang="tr-TR" sz="5000" dirty="0" err="1">
                <a:solidFill>
                  <a:srgbClr val="FFFFFF"/>
                </a:solidFill>
              </a:rPr>
              <a:t>Occupational</a:t>
            </a:r>
            <a:r>
              <a:rPr lang="tr-TR" sz="5000" dirty="0">
                <a:solidFill>
                  <a:srgbClr val="FFFFFF"/>
                </a:solidFill>
              </a:rPr>
              <a:t> </a:t>
            </a:r>
            <a:r>
              <a:rPr lang="tr-TR" sz="5000" dirty="0" err="1">
                <a:solidFill>
                  <a:srgbClr val="FFFFFF"/>
                </a:solidFill>
              </a:rPr>
              <a:t>Health</a:t>
            </a:r>
            <a:r>
              <a:rPr lang="tr-TR" sz="5000" dirty="0">
                <a:solidFill>
                  <a:srgbClr val="FFFFFF"/>
                </a:solidFill>
              </a:rPr>
              <a:t> </a:t>
            </a:r>
            <a:r>
              <a:rPr lang="tr-TR" sz="5000" dirty="0" err="1">
                <a:solidFill>
                  <a:srgbClr val="FFFFFF"/>
                </a:solidFill>
              </a:rPr>
              <a:t>and</a:t>
            </a:r>
            <a:r>
              <a:rPr lang="tr-TR" sz="5000" dirty="0">
                <a:solidFill>
                  <a:srgbClr val="FFFFFF"/>
                </a:solidFill>
              </a:rPr>
              <a:t> </a:t>
            </a:r>
            <a:r>
              <a:rPr lang="tr-TR" sz="5000" dirty="0" err="1">
                <a:solidFill>
                  <a:srgbClr val="FFFFFF"/>
                </a:solidFill>
              </a:rPr>
              <a:t>Safety</a:t>
            </a:r>
            <a:br>
              <a:rPr lang="tr-TR" sz="5000">
                <a:solidFill>
                  <a:srgbClr val="FFFFFF"/>
                </a:solidFill>
              </a:rPr>
            </a:br>
            <a:r>
              <a:rPr lang="tr-TR" sz="5000">
                <a:solidFill>
                  <a:srgbClr val="FFFFFF"/>
                </a:solidFill>
              </a:rPr>
              <a:t>12</a:t>
            </a:r>
            <a:endParaRPr lang="en-US" sz="5000" dirty="0">
              <a:solidFill>
                <a:srgbClr val="FFFFFF"/>
              </a:solidFill>
            </a:endParaRPr>
          </a:p>
        </p:txBody>
      </p:sp>
      <p:sp>
        <p:nvSpPr>
          <p:cNvPr id="3" name="Alt Başlık 2">
            <a:extLst>
              <a:ext uri="{FF2B5EF4-FFF2-40B4-BE49-F238E27FC236}">
                <a16:creationId xmlns:a16="http://schemas.microsoft.com/office/drawing/2014/main" id="{D4CD919F-7CFE-1D59-4B89-F3A73299CD5B}"/>
              </a:ext>
            </a:extLst>
          </p:cNvPr>
          <p:cNvSpPr>
            <a:spLocks noGrp="1"/>
          </p:cNvSpPr>
          <p:nvPr>
            <p:ph type="subTitle" idx="1"/>
          </p:nvPr>
        </p:nvSpPr>
        <p:spPr>
          <a:xfrm>
            <a:off x="1405019" y="5696058"/>
            <a:ext cx="9781327" cy="1117667"/>
          </a:xfrm>
        </p:spPr>
        <p:txBody>
          <a:bodyPr anchor="b">
            <a:normAutofit/>
          </a:bodyPr>
          <a:lstStyle/>
          <a:p>
            <a:r>
              <a:rPr lang="tr-TR" sz="2200" b="1" dirty="0" err="1">
                <a:solidFill>
                  <a:srgbClr val="FFFFFF"/>
                </a:solidFill>
              </a:rPr>
              <a:t>Assoc</a:t>
            </a:r>
            <a:r>
              <a:rPr lang="tr-TR" sz="2200" b="1" dirty="0">
                <a:solidFill>
                  <a:srgbClr val="FFFFFF"/>
                </a:solidFill>
              </a:rPr>
              <a:t>. Prof. Dr. Fatma Tuğçe ŞENBERBER DUMANLI</a:t>
            </a:r>
          </a:p>
          <a:p>
            <a:r>
              <a:rPr lang="tr-TR" sz="2200" b="1" dirty="0">
                <a:solidFill>
                  <a:srgbClr val="FFFFFF"/>
                </a:solidFill>
              </a:rPr>
              <a:t>fatma.senberber@nisantasi.edu.tr</a:t>
            </a:r>
            <a:endParaRPr lang="en-US" sz="2200" b="1" dirty="0">
              <a:solidFill>
                <a:srgbClr val="FFFFFF"/>
              </a:solidFill>
            </a:endParaRPr>
          </a:p>
        </p:txBody>
      </p:sp>
      <p:grpSp>
        <p:nvGrpSpPr>
          <p:cNvPr id="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24"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5"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75316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66B07E7-8A2B-4E62-AB14-1797B873F28D}"/>
              </a:ext>
            </a:extLst>
          </p:cNvPr>
          <p:cNvSpPr>
            <a:spLocks noGrp="1"/>
          </p:cNvSpPr>
          <p:nvPr>
            <p:ph type="title"/>
          </p:nvPr>
        </p:nvSpPr>
        <p:spPr>
          <a:xfrm>
            <a:off x="565529" y="533388"/>
            <a:ext cx="8464170" cy="1356360"/>
          </a:xfrm>
        </p:spPr>
        <p:txBody>
          <a:bodyPr>
            <a:normAutofit fontScale="90000"/>
          </a:bodyPr>
          <a:lstStyle/>
          <a:p>
            <a:r>
              <a:rPr lang="en-US" dirty="0"/>
              <a:t>Collective Protection </a:t>
            </a:r>
            <a:r>
              <a:rPr lang="en-US" b="1" dirty="0"/>
              <a:t>(Engineering) </a:t>
            </a:r>
            <a:r>
              <a:rPr lang="en-US" dirty="0"/>
              <a:t>Measures</a:t>
            </a:r>
            <a:endParaRPr lang="en-GB" dirty="0"/>
          </a:p>
        </p:txBody>
      </p:sp>
      <p:sp>
        <p:nvSpPr>
          <p:cNvPr id="3" name="İçerik Yer Tutucusu 2">
            <a:extLst>
              <a:ext uri="{FF2B5EF4-FFF2-40B4-BE49-F238E27FC236}">
                <a16:creationId xmlns:a16="http://schemas.microsoft.com/office/drawing/2014/main" id="{FD25CF22-F891-45EC-A63D-B52835D90B2C}"/>
              </a:ext>
            </a:extLst>
          </p:cNvPr>
          <p:cNvSpPr>
            <a:spLocks noGrp="1"/>
          </p:cNvSpPr>
          <p:nvPr>
            <p:ph idx="1"/>
          </p:nvPr>
        </p:nvSpPr>
        <p:spPr>
          <a:xfrm>
            <a:off x="838200" y="2595641"/>
            <a:ext cx="10515600" cy="4351338"/>
          </a:xfrm>
        </p:spPr>
        <p:txBody>
          <a:bodyPr/>
          <a:lstStyle/>
          <a:p>
            <a:r>
              <a:rPr lang="en-US" dirty="0"/>
              <a:t>Insulation</a:t>
            </a:r>
          </a:p>
          <a:p>
            <a:r>
              <a:rPr lang="en-US" dirty="0"/>
              <a:t>Machine protectors</a:t>
            </a:r>
          </a:p>
          <a:p>
            <a:r>
              <a:rPr lang="en-US" dirty="0"/>
              <a:t>Ventilation</a:t>
            </a:r>
          </a:p>
          <a:p>
            <a:r>
              <a:rPr lang="en-US" dirty="0"/>
              <a:t>Lighting</a:t>
            </a:r>
          </a:p>
          <a:p>
            <a:r>
              <a:rPr lang="en-US" dirty="0"/>
              <a:t>Air conditioning</a:t>
            </a:r>
          </a:p>
          <a:p>
            <a:r>
              <a:rPr lang="en-US" dirty="0"/>
              <a:t>Warning signs and marking</a:t>
            </a:r>
            <a:endParaRPr lang="en-GB" dirty="0"/>
          </a:p>
        </p:txBody>
      </p:sp>
      <p:pic>
        <p:nvPicPr>
          <p:cNvPr id="4" name="Resim 3">
            <a:extLst>
              <a:ext uri="{FF2B5EF4-FFF2-40B4-BE49-F238E27FC236}">
                <a16:creationId xmlns:a16="http://schemas.microsoft.com/office/drawing/2014/main" id="{8484F8FE-5D75-4F6A-A92A-D619221438B0}"/>
              </a:ext>
            </a:extLst>
          </p:cNvPr>
          <p:cNvPicPr>
            <a:picLocks noChangeAspect="1"/>
          </p:cNvPicPr>
          <p:nvPr/>
        </p:nvPicPr>
        <p:blipFill>
          <a:blip r:embed="rId2"/>
          <a:stretch>
            <a:fillRect/>
          </a:stretch>
        </p:blipFill>
        <p:spPr>
          <a:xfrm>
            <a:off x="9029699" y="1406"/>
            <a:ext cx="3162301" cy="2085285"/>
          </a:xfrm>
          <a:prstGeom prst="rect">
            <a:avLst/>
          </a:prstGeom>
        </p:spPr>
      </p:pic>
      <p:pic>
        <p:nvPicPr>
          <p:cNvPr id="5" name="Resim 4">
            <a:extLst>
              <a:ext uri="{FF2B5EF4-FFF2-40B4-BE49-F238E27FC236}">
                <a16:creationId xmlns:a16="http://schemas.microsoft.com/office/drawing/2014/main" id="{575ACD49-7747-4B4A-83F7-5965F5BD08E0}"/>
              </a:ext>
            </a:extLst>
          </p:cNvPr>
          <p:cNvPicPr>
            <a:picLocks noChangeAspect="1"/>
          </p:cNvPicPr>
          <p:nvPr/>
        </p:nvPicPr>
        <p:blipFill>
          <a:blip r:embed="rId3"/>
          <a:stretch>
            <a:fillRect/>
          </a:stretch>
        </p:blipFill>
        <p:spPr>
          <a:xfrm>
            <a:off x="7191375" y="4502000"/>
            <a:ext cx="5000625" cy="2314575"/>
          </a:xfrm>
          <a:prstGeom prst="rect">
            <a:avLst/>
          </a:prstGeom>
        </p:spPr>
      </p:pic>
      <p:pic>
        <p:nvPicPr>
          <p:cNvPr id="6" name="Resim 5">
            <a:extLst>
              <a:ext uri="{FF2B5EF4-FFF2-40B4-BE49-F238E27FC236}">
                <a16:creationId xmlns:a16="http://schemas.microsoft.com/office/drawing/2014/main" id="{330C300E-4868-4F9A-831B-8602FA1DFBC5}"/>
              </a:ext>
            </a:extLst>
          </p:cNvPr>
          <p:cNvPicPr>
            <a:picLocks noChangeAspect="1"/>
          </p:cNvPicPr>
          <p:nvPr/>
        </p:nvPicPr>
        <p:blipFill>
          <a:blip r:embed="rId4"/>
          <a:stretch>
            <a:fillRect/>
          </a:stretch>
        </p:blipFill>
        <p:spPr>
          <a:xfrm>
            <a:off x="9029698" y="2086182"/>
            <a:ext cx="3162301" cy="2371725"/>
          </a:xfrm>
          <a:prstGeom prst="rect">
            <a:avLst/>
          </a:prstGeom>
        </p:spPr>
      </p:pic>
      <p:pic>
        <p:nvPicPr>
          <p:cNvPr id="7" name="Resim 6">
            <a:extLst>
              <a:ext uri="{FF2B5EF4-FFF2-40B4-BE49-F238E27FC236}">
                <a16:creationId xmlns:a16="http://schemas.microsoft.com/office/drawing/2014/main" id="{43ADFF9E-0D80-4B5B-9C1A-54937ACA55C1}"/>
              </a:ext>
            </a:extLst>
          </p:cNvPr>
          <p:cNvPicPr>
            <a:picLocks noChangeAspect="1"/>
          </p:cNvPicPr>
          <p:nvPr/>
        </p:nvPicPr>
        <p:blipFill>
          <a:blip r:embed="rId5"/>
          <a:stretch>
            <a:fillRect/>
          </a:stretch>
        </p:blipFill>
        <p:spPr>
          <a:xfrm>
            <a:off x="4914705" y="2202773"/>
            <a:ext cx="3929194" cy="2299227"/>
          </a:xfrm>
          <a:prstGeom prst="rect">
            <a:avLst/>
          </a:prstGeom>
        </p:spPr>
      </p:pic>
    </p:spTree>
    <p:extLst>
      <p:ext uri="{BB962C8B-B14F-4D97-AF65-F5344CB8AC3E}">
        <p14:creationId xmlns:p14="http://schemas.microsoft.com/office/powerpoint/2010/main" val="1795129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71987CE-FE2B-4F62-8305-CE09AD8DCA49}"/>
              </a:ext>
            </a:extLst>
          </p:cNvPr>
          <p:cNvSpPr>
            <a:spLocks noGrp="1"/>
          </p:cNvSpPr>
          <p:nvPr>
            <p:ph idx="1"/>
          </p:nvPr>
        </p:nvSpPr>
        <p:spPr/>
        <p:txBody>
          <a:bodyPr>
            <a:normAutofit fontScale="85000" lnSpcReduction="20000"/>
          </a:bodyPr>
          <a:lstStyle/>
          <a:p>
            <a:r>
              <a:rPr lang="en-US" dirty="0"/>
              <a:t>Personnel selection, training and supervision suitable for the job,</a:t>
            </a:r>
          </a:p>
          <a:p>
            <a:r>
              <a:rPr lang="en-US" dirty="0"/>
              <a:t>Rotation</a:t>
            </a:r>
          </a:p>
          <a:p>
            <a:r>
              <a:rPr lang="en-US" dirty="0"/>
              <a:t>Recruitment health examination,</a:t>
            </a:r>
          </a:p>
          <a:p>
            <a:r>
              <a:rPr lang="en-US" dirty="0"/>
              <a:t>Periodic health examinations,</a:t>
            </a:r>
          </a:p>
          <a:p>
            <a:r>
              <a:rPr lang="en-US" dirty="0"/>
              <a:t>Return medical examinations,</a:t>
            </a:r>
          </a:p>
          <a:p>
            <a:r>
              <a:rPr lang="en-US" dirty="0"/>
              <a:t>Providing rehabilitation services</a:t>
            </a:r>
          </a:p>
          <a:p>
            <a:r>
              <a:rPr lang="en-US" dirty="0"/>
              <a:t>Ensuring adequate and balanced nutrition</a:t>
            </a:r>
          </a:p>
          <a:p>
            <a:r>
              <a:rPr lang="en-US" dirty="0"/>
              <a:t>Organization of first aid and rescue work</a:t>
            </a:r>
          </a:p>
          <a:p>
            <a:r>
              <a:rPr lang="en-US" dirty="0"/>
              <a:t>Ensuring general hygiene conditions</a:t>
            </a:r>
            <a:endParaRPr lang="en-GB" dirty="0"/>
          </a:p>
        </p:txBody>
      </p:sp>
      <p:pic>
        <p:nvPicPr>
          <p:cNvPr id="4" name="Resim 3">
            <a:extLst>
              <a:ext uri="{FF2B5EF4-FFF2-40B4-BE49-F238E27FC236}">
                <a16:creationId xmlns:a16="http://schemas.microsoft.com/office/drawing/2014/main" id="{2052818B-F310-4AB9-930D-4AA6CDCC5581}"/>
              </a:ext>
            </a:extLst>
          </p:cNvPr>
          <p:cNvPicPr>
            <a:picLocks noChangeAspect="1"/>
          </p:cNvPicPr>
          <p:nvPr/>
        </p:nvPicPr>
        <p:blipFill>
          <a:blip r:embed="rId2"/>
          <a:stretch>
            <a:fillRect/>
          </a:stretch>
        </p:blipFill>
        <p:spPr>
          <a:xfrm>
            <a:off x="6960054" y="3077595"/>
            <a:ext cx="4857750" cy="2428875"/>
          </a:xfrm>
          <a:prstGeom prst="rect">
            <a:avLst/>
          </a:prstGeom>
        </p:spPr>
      </p:pic>
      <p:sp>
        <p:nvSpPr>
          <p:cNvPr id="5" name="Başlık 1">
            <a:extLst>
              <a:ext uri="{FF2B5EF4-FFF2-40B4-BE49-F238E27FC236}">
                <a16:creationId xmlns:a16="http://schemas.microsoft.com/office/drawing/2014/main" id="{1A1C482B-7E8D-034F-95EA-7E8C11A89F0F}"/>
              </a:ext>
            </a:extLst>
          </p:cNvPr>
          <p:cNvSpPr txBox="1">
            <a:spLocks/>
          </p:cNvSpPr>
          <p:nvPr/>
        </p:nvSpPr>
        <p:spPr>
          <a:xfrm>
            <a:off x="1101740" y="265600"/>
            <a:ext cx="10716064" cy="135636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US" dirty="0"/>
              <a:t>Collective Protection </a:t>
            </a:r>
            <a:r>
              <a:rPr lang="en-US" b="1" dirty="0"/>
              <a:t>(Administrative) </a:t>
            </a:r>
            <a:r>
              <a:rPr lang="en-US" dirty="0"/>
              <a:t>Measures</a:t>
            </a:r>
            <a:endParaRPr lang="en-GB" dirty="0"/>
          </a:p>
        </p:txBody>
      </p:sp>
    </p:spTree>
    <p:extLst>
      <p:ext uri="{BB962C8B-B14F-4D97-AF65-F5344CB8AC3E}">
        <p14:creationId xmlns:p14="http://schemas.microsoft.com/office/powerpoint/2010/main" val="680846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441BA6-DC5D-4620-BB63-E3E623FEC71B}"/>
              </a:ext>
            </a:extLst>
          </p:cNvPr>
          <p:cNvSpPr>
            <a:spLocks noGrp="1"/>
          </p:cNvSpPr>
          <p:nvPr>
            <p:ph type="title"/>
          </p:nvPr>
        </p:nvSpPr>
        <p:spPr/>
        <p:txBody>
          <a:bodyPr/>
          <a:lstStyle/>
          <a:p>
            <a:r>
              <a:rPr lang="en-US" dirty="0"/>
              <a:t>Personal protective equipment</a:t>
            </a:r>
            <a:r>
              <a:rPr lang="tr-TR" dirty="0"/>
              <a:t> (PPE)</a:t>
            </a:r>
            <a:endParaRPr lang="en-GB" dirty="0"/>
          </a:p>
        </p:txBody>
      </p:sp>
      <p:sp>
        <p:nvSpPr>
          <p:cNvPr id="3" name="İçerik Yer Tutucusu 2">
            <a:extLst>
              <a:ext uri="{FF2B5EF4-FFF2-40B4-BE49-F238E27FC236}">
                <a16:creationId xmlns:a16="http://schemas.microsoft.com/office/drawing/2014/main" id="{FA276643-C7B3-4FDE-A7FC-77D6A6768BAB}"/>
              </a:ext>
            </a:extLst>
          </p:cNvPr>
          <p:cNvSpPr>
            <a:spLocks noGrp="1"/>
          </p:cNvSpPr>
          <p:nvPr>
            <p:ph idx="1"/>
          </p:nvPr>
        </p:nvSpPr>
        <p:spPr/>
        <p:txBody>
          <a:bodyPr/>
          <a:lstStyle/>
          <a:p>
            <a:pPr algn="just"/>
            <a:r>
              <a:rPr lang="en-US" dirty="0"/>
              <a:t>Personal protective equipment is protective clothing, helmets, goggles, or other garments or equipment designed to protect the wearer's body from injury or infection. </a:t>
            </a:r>
            <a:endParaRPr lang="tr-TR" dirty="0"/>
          </a:p>
          <a:p>
            <a:pPr algn="just"/>
            <a:r>
              <a:rPr lang="en-US" dirty="0"/>
              <a:t>The hazards addressed by protective equipment include physical, electrical, heat, chemicals, biohazards, and airborne particulate matter.</a:t>
            </a:r>
            <a:endParaRPr lang="en-GB" dirty="0"/>
          </a:p>
        </p:txBody>
      </p:sp>
    </p:spTree>
    <p:extLst>
      <p:ext uri="{BB962C8B-B14F-4D97-AF65-F5344CB8AC3E}">
        <p14:creationId xmlns:p14="http://schemas.microsoft.com/office/powerpoint/2010/main" val="2897839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B928D7C-175E-4C51-A916-8404D4AA16FF}"/>
              </a:ext>
            </a:extLst>
          </p:cNvPr>
          <p:cNvSpPr>
            <a:spLocks noGrp="1"/>
          </p:cNvSpPr>
          <p:nvPr>
            <p:ph type="title"/>
          </p:nvPr>
        </p:nvSpPr>
        <p:spPr/>
        <p:txBody>
          <a:bodyPr/>
          <a:lstStyle/>
          <a:p>
            <a:r>
              <a:rPr lang="en-US" dirty="0"/>
              <a:t>Personal protective equipment</a:t>
            </a:r>
            <a:r>
              <a:rPr lang="tr-TR" dirty="0"/>
              <a:t> (PPE)</a:t>
            </a:r>
            <a:endParaRPr lang="en-GB" dirty="0"/>
          </a:p>
        </p:txBody>
      </p:sp>
      <p:sp>
        <p:nvSpPr>
          <p:cNvPr id="3" name="İçerik Yer Tutucusu 2">
            <a:extLst>
              <a:ext uri="{FF2B5EF4-FFF2-40B4-BE49-F238E27FC236}">
                <a16:creationId xmlns:a16="http://schemas.microsoft.com/office/drawing/2014/main" id="{7EE7867E-EB8D-464E-90C2-0FA4D17DB509}"/>
              </a:ext>
            </a:extLst>
          </p:cNvPr>
          <p:cNvSpPr>
            <a:spLocks noGrp="1"/>
          </p:cNvSpPr>
          <p:nvPr>
            <p:ph idx="1"/>
          </p:nvPr>
        </p:nvSpPr>
        <p:spPr/>
        <p:txBody>
          <a:bodyPr/>
          <a:lstStyle/>
          <a:p>
            <a:pPr algn="just"/>
            <a:r>
              <a:rPr lang="en-US" dirty="0">
                <a:solidFill>
                  <a:srgbClr val="FF0000"/>
                </a:solidFill>
              </a:rPr>
              <a:t>In the risk assessment hierarchy, it should be the last protection measure that comes to mind.</a:t>
            </a:r>
          </a:p>
          <a:p>
            <a:pPr algn="just"/>
            <a:r>
              <a:rPr lang="en-US" dirty="0">
                <a:solidFill>
                  <a:srgbClr val="FF0000"/>
                </a:solidFill>
              </a:rPr>
              <a:t>PPE is the property of the employer. It is given to the employee free of charge.</a:t>
            </a:r>
          </a:p>
          <a:p>
            <a:pPr algn="just"/>
            <a:r>
              <a:rPr lang="en-US" dirty="0">
                <a:solidFill>
                  <a:srgbClr val="FF0000"/>
                </a:solidFill>
              </a:rPr>
              <a:t>An employee who does not use PPE and continues not to use it despite being warned may be dismissed without compensation.</a:t>
            </a:r>
          </a:p>
          <a:p>
            <a:pPr algn="just"/>
            <a:r>
              <a:rPr lang="en-US" dirty="0">
                <a:solidFill>
                  <a:srgbClr val="FF0000"/>
                </a:solidFill>
              </a:rPr>
              <a:t>It cannot be taken out of the workplace without permission.</a:t>
            </a:r>
            <a:endParaRPr lang="en-GB" dirty="0">
              <a:solidFill>
                <a:srgbClr val="FF0000"/>
              </a:solidFill>
            </a:endParaRPr>
          </a:p>
        </p:txBody>
      </p:sp>
    </p:spTree>
    <p:extLst>
      <p:ext uri="{BB962C8B-B14F-4D97-AF65-F5344CB8AC3E}">
        <p14:creationId xmlns:p14="http://schemas.microsoft.com/office/powerpoint/2010/main" val="2431513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0A72BB-25D8-4F55-B734-FFE0C49B6053}"/>
              </a:ext>
            </a:extLst>
          </p:cNvPr>
          <p:cNvSpPr>
            <a:spLocks noGrp="1"/>
          </p:cNvSpPr>
          <p:nvPr>
            <p:ph type="title"/>
          </p:nvPr>
        </p:nvSpPr>
        <p:spPr>
          <a:xfrm>
            <a:off x="332014" y="0"/>
            <a:ext cx="11527972" cy="1356360"/>
          </a:xfrm>
        </p:spPr>
        <p:txBody>
          <a:bodyPr>
            <a:normAutofit/>
          </a:bodyPr>
          <a:lstStyle/>
          <a:p>
            <a:r>
              <a:rPr lang="en-US" sz="3600" dirty="0"/>
              <a:t>WHAT HAZARDS SHOULD WE PROTECT THE EMPLOYEE?</a:t>
            </a:r>
            <a:endParaRPr lang="en-GB" sz="3600" dirty="0"/>
          </a:p>
        </p:txBody>
      </p:sp>
      <p:graphicFrame>
        <p:nvGraphicFramePr>
          <p:cNvPr id="4" name="İçerik Yer Tutucusu 5">
            <a:extLst>
              <a:ext uri="{FF2B5EF4-FFF2-40B4-BE49-F238E27FC236}">
                <a16:creationId xmlns:a16="http://schemas.microsoft.com/office/drawing/2014/main" id="{9292A590-64E2-45E0-8E28-11680C07F9AF}"/>
              </a:ext>
            </a:extLst>
          </p:cNvPr>
          <p:cNvGraphicFramePr>
            <a:graphicFrameLocks noGrp="1"/>
          </p:cNvGraphicFramePr>
          <p:nvPr>
            <p:ph idx="1"/>
          </p:nvPr>
        </p:nvGraphicFramePr>
        <p:xfrm>
          <a:off x="119742" y="642257"/>
          <a:ext cx="11740243" cy="6215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5603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E7596D-D0A6-4173-B84C-23D359190F46}"/>
              </a:ext>
            </a:extLst>
          </p:cNvPr>
          <p:cNvSpPr>
            <a:spLocks noGrp="1"/>
          </p:cNvSpPr>
          <p:nvPr>
            <p:ph type="title"/>
          </p:nvPr>
        </p:nvSpPr>
        <p:spPr>
          <a:xfrm>
            <a:off x="533400" y="609600"/>
            <a:ext cx="10485120" cy="772886"/>
          </a:xfrm>
        </p:spPr>
        <p:txBody>
          <a:bodyPr>
            <a:normAutofit fontScale="90000"/>
          </a:bodyPr>
          <a:lstStyle/>
          <a:p>
            <a:r>
              <a:rPr lang="en-US" dirty="0"/>
              <a:t>CONSIDERATIONS WHEN SELECTING PPE</a:t>
            </a:r>
            <a:endParaRPr lang="en-GB" dirty="0"/>
          </a:p>
        </p:txBody>
      </p:sp>
      <p:sp>
        <p:nvSpPr>
          <p:cNvPr id="3" name="İçerik Yer Tutucusu 2">
            <a:extLst>
              <a:ext uri="{FF2B5EF4-FFF2-40B4-BE49-F238E27FC236}">
                <a16:creationId xmlns:a16="http://schemas.microsoft.com/office/drawing/2014/main" id="{7F7B2430-C477-40CC-8864-A0DB05D67DE0}"/>
              </a:ext>
            </a:extLst>
          </p:cNvPr>
          <p:cNvSpPr>
            <a:spLocks noGrp="1"/>
          </p:cNvSpPr>
          <p:nvPr>
            <p:ph idx="1"/>
          </p:nvPr>
        </p:nvSpPr>
        <p:spPr>
          <a:xfrm>
            <a:off x="370115" y="1752599"/>
            <a:ext cx="7021286" cy="4909457"/>
          </a:xfrm>
        </p:spPr>
        <p:txBody>
          <a:bodyPr>
            <a:normAutofit fontScale="92500"/>
          </a:bodyPr>
          <a:lstStyle/>
          <a:p>
            <a:r>
              <a:rPr lang="en-US" sz="2400" dirty="0"/>
              <a:t>PPE MUST BE SUITABLE FOR THE BUSINESS TO BE USED.</a:t>
            </a:r>
          </a:p>
          <a:p>
            <a:r>
              <a:rPr lang="en-US" sz="2400" dirty="0"/>
              <a:t>SHOULD PROVIDE SUFFICIENT PROTECTION.</a:t>
            </a:r>
          </a:p>
          <a:p>
            <a:r>
              <a:rPr lang="en-US" sz="2400" dirty="0"/>
              <a:t>THE NEEDS OF THE PERSON WHO WILL USE PPE SHOULD BE CONSIDERED.</a:t>
            </a:r>
          </a:p>
          <a:p>
            <a:r>
              <a:rPr lang="en-US" sz="2400" dirty="0"/>
              <a:t>ALSO THE PROTECTION MUST BE ERGONOMIC AND SHOULD NOT RESTRICATE MOBILITY.</a:t>
            </a:r>
          </a:p>
          <a:p>
            <a:r>
              <a:rPr lang="en-US" sz="2400" dirty="0"/>
              <a:t>PPE TO BE USED SHOULD COMPLY WITH THE REGULATIONS ON THIS SUBJECT.</a:t>
            </a:r>
          </a:p>
          <a:p>
            <a:r>
              <a:rPr lang="en-US" sz="2400" dirty="0"/>
              <a:t>ALL OF THE NEEDS ARISING IN THE WORK IN THE WORKPLACE SHOULD MEET.</a:t>
            </a:r>
            <a:endParaRPr lang="en-GB" sz="2400" dirty="0"/>
          </a:p>
        </p:txBody>
      </p:sp>
      <p:pic>
        <p:nvPicPr>
          <p:cNvPr id="4" name="Resim 3">
            <a:extLst>
              <a:ext uri="{FF2B5EF4-FFF2-40B4-BE49-F238E27FC236}">
                <a16:creationId xmlns:a16="http://schemas.microsoft.com/office/drawing/2014/main" id="{E7840917-73BC-4B19-A8E9-9C55C50AA629}"/>
              </a:ext>
            </a:extLst>
          </p:cNvPr>
          <p:cNvPicPr>
            <a:picLocks noChangeAspect="1"/>
          </p:cNvPicPr>
          <p:nvPr/>
        </p:nvPicPr>
        <p:blipFill>
          <a:blip r:embed="rId2"/>
          <a:stretch>
            <a:fillRect/>
          </a:stretch>
        </p:blipFill>
        <p:spPr>
          <a:xfrm>
            <a:off x="7859485" y="1472410"/>
            <a:ext cx="2647950" cy="2259584"/>
          </a:xfrm>
          <a:prstGeom prst="rect">
            <a:avLst/>
          </a:prstGeom>
        </p:spPr>
      </p:pic>
      <p:pic>
        <p:nvPicPr>
          <p:cNvPr id="5" name="Resim 4">
            <a:extLst>
              <a:ext uri="{FF2B5EF4-FFF2-40B4-BE49-F238E27FC236}">
                <a16:creationId xmlns:a16="http://schemas.microsoft.com/office/drawing/2014/main" id="{D658888D-FFFD-4370-9881-0C08C2F27394}"/>
              </a:ext>
            </a:extLst>
          </p:cNvPr>
          <p:cNvPicPr>
            <a:picLocks noChangeAspect="1"/>
          </p:cNvPicPr>
          <p:nvPr/>
        </p:nvPicPr>
        <p:blipFill>
          <a:blip r:embed="rId3"/>
          <a:stretch>
            <a:fillRect/>
          </a:stretch>
        </p:blipFill>
        <p:spPr>
          <a:xfrm>
            <a:off x="9412060" y="3429000"/>
            <a:ext cx="2409825" cy="3200400"/>
          </a:xfrm>
          <a:prstGeom prst="rect">
            <a:avLst/>
          </a:prstGeom>
        </p:spPr>
      </p:pic>
    </p:spTree>
    <p:extLst>
      <p:ext uri="{BB962C8B-B14F-4D97-AF65-F5344CB8AC3E}">
        <p14:creationId xmlns:p14="http://schemas.microsoft.com/office/powerpoint/2010/main" val="133036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A3AFF23-30EE-4EA7-B4F2-030E7CCAF84C}"/>
              </a:ext>
            </a:extLst>
          </p:cNvPr>
          <p:cNvSpPr>
            <a:spLocks noGrp="1"/>
          </p:cNvSpPr>
          <p:nvPr>
            <p:ph type="title"/>
          </p:nvPr>
        </p:nvSpPr>
        <p:spPr/>
        <p:txBody>
          <a:bodyPr/>
          <a:lstStyle/>
          <a:p>
            <a:r>
              <a:rPr lang="tr-TR" dirty="0" err="1"/>
              <a:t>Types</a:t>
            </a:r>
            <a:r>
              <a:rPr lang="tr-TR" dirty="0"/>
              <a:t> of PPE</a:t>
            </a:r>
            <a:endParaRPr lang="en-GB" dirty="0"/>
          </a:p>
        </p:txBody>
      </p:sp>
      <p:sp>
        <p:nvSpPr>
          <p:cNvPr id="3" name="İçerik Yer Tutucusu 2">
            <a:extLst>
              <a:ext uri="{FF2B5EF4-FFF2-40B4-BE49-F238E27FC236}">
                <a16:creationId xmlns:a16="http://schemas.microsoft.com/office/drawing/2014/main" id="{F96E86D7-DD4F-4004-B849-D6C153FEF69C}"/>
              </a:ext>
            </a:extLst>
          </p:cNvPr>
          <p:cNvSpPr>
            <a:spLocks noGrp="1"/>
          </p:cNvSpPr>
          <p:nvPr>
            <p:ph idx="1"/>
          </p:nvPr>
        </p:nvSpPr>
        <p:spPr>
          <a:xfrm>
            <a:off x="1143001" y="2057400"/>
            <a:ext cx="5116286" cy="4038600"/>
          </a:xfrm>
        </p:spPr>
        <p:txBody>
          <a:bodyPr>
            <a:normAutofit fontScale="92500" lnSpcReduction="10000"/>
          </a:bodyPr>
          <a:lstStyle/>
          <a:p>
            <a:r>
              <a:rPr lang="en-US" dirty="0"/>
              <a:t>Head guards</a:t>
            </a:r>
          </a:p>
          <a:p>
            <a:r>
              <a:rPr lang="en-US" dirty="0"/>
              <a:t>Ear guards</a:t>
            </a:r>
          </a:p>
          <a:p>
            <a:r>
              <a:rPr lang="en-US" dirty="0"/>
              <a:t>Eye and face protectors</a:t>
            </a:r>
          </a:p>
          <a:p>
            <a:r>
              <a:rPr lang="en-US" dirty="0"/>
              <a:t>Respiratory system protectors</a:t>
            </a:r>
          </a:p>
          <a:p>
            <a:r>
              <a:rPr lang="en-US" dirty="0"/>
              <a:t>Hand and arm protectors</a:t>
            </a:r>
          </a:p>
          <a:p>
            <a:r>
              <a:rPr lang="en-US" dirty="0"/>
              <a:t>Foot and leg protectors</a:t>
            </a:r>
          </a:p>
          <a:p>
            <a:r>
              <a:rPr lang="en-US" dirty="0"/>
              <a:t>Body, Torso and Abdominal Protectors</a:t>
            </a:r>
            <a:endParaRPr lang="en-GB" dirty="0"/>
          </a:p>
        </p:txBody>
      </p:sp>
      <p:pic>
        <p:nvPicPr>
          <p:cNvPr id="4" name="Resim 3">
            <a:extLst>
              <a:ext uri="{FF2B5EF4-FFF2-40B4-BE49-F238E27FC236}">
                <a16:creationId xmlns:a16="http://schemas.microsoft.com/office/drawing/2014/main" id="{3F7ED210-52A8-45F1-8BD1-C24E928B955C}"/>
              </a:ext>
            </a:extLst>
          </p:cNvPr>
          <p:cNvPicPr>
            <a:picLocks noChangeAspect="1"/>
          </p:cNvPicPr>
          <p:nvPr/>
        </p:nvPicPr>
        <p:blipFill rotWithShape="1">
          <a:blip r:embed="rId2"/>
          <a:srcRect l="4409" t="4270" r="3213" b="12145"/>
          <a:stretch/>
        </p:blipFill>
        <p:spPr>
          <a:xfrm>
            <a:off x="5932714" y="1466306"/>
            <a:ext cx="6131892" cy="3925387"/>
          </a:xfrm>
          <a:prstGeom prst="rect">
            <a:avLst/>
          </a:prstGeom>
        </p:spPr>
      </p:pic>
    </p:spTree>
    <p:extLst>
      <p:ext uri="{BB962C8B-B14F-4D97-AF65-F5344CB8AC3E}">
        <p14:creationId xmlns:p14="http://schemas.microsoft.com/office/powerpoint/2010/main" val="1162734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BC7C00-1A85-41FB-9F0B-8F6A5EA93F39}"/>
              </a:ext>
            </a:extLst>
          </p:cNvPr>
          <p:cNvSpPr>
            <a:spLocks noGrp="1"/>
          </p:cNvSpPr>
          <p:nvPr>
            <p:ph type="title"/>
          </p:nvPr>
        </p:nvSpPr>
        <p:spPr>
          <a:xfrm>
            <a:off x="816429" y="2462349"/>
            <a:ext cx="4506686" cy="1356360"/>
          </a:xfrm>
        </p:spPr>
        <p:txBody>
          <a:bodyPr>
            <a:normAutofit fontScale="90000"/>
          </a:bodyPr>
          <a:lstStyle/>
          <a:p>
            <a:pPr algn="ctr"/>
            <a:r>
              <a:rPr lang="en-US" i="1" dirty="0"/>
              <a:t>HOW MUCH CAN A GLOVE </a:t>
            </a:r>
            <a:r>
              <a:rPr lang="tr-TR" i="1" dirty="0"/>
              <a:t>BE </a:t>
            </a:r>
            <a:r>
              <a:rPr lang="en-US" i="1" dirty="0"/>
              <a:t>PROTECT</a:t>
            </a:r>
            <a:r>
              <a:rPr lang="tr-TR" i="1" dirty="0"/>
              <a:t>IVE</a:t>
            </a:r>
            <a:r>
              <a:rPr lang="en-US" i="1" dirty="0"/>
              <a:t>?</a:t>
            </a:r>
            <a:endParaRPr lang="en-GB" i="1" dirty="0"/>
          </a:p>
        </p:txBody>
      </p:sp>
      <p:pic>
        <p:nvPicPr>
          <p:cNvPr id="4" name="videoplayback (5)">
            <a:hlinkClick r:id="" action="ppaction://media"/>
            <a:extLst>
              <a:ext uri="{FF2B5EF4-FFF2-40B4-BE49-F238E27FC236}">
                <a16:creationId xmlns:a16="http://schemas.microsoft.com/office/drawing/2014/main" id="{9D2F9F87-88B7-4391-A0FC-67CEED7C76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81472" y="0"/>
            <a:ext cx="6410528" cy="6858000"/>
          </a:xfrm>
          <a:prstGeom prst="rect">
            <a:avLst/>
          </a:prstGeom>
        </p:spPr>
      </p:pic>
    </p:spTree>
    <p:extLst>
      <p:ext uri="{BB962C8B-B14F-4D97-AF65-F5344CB8AC3E}">
        <p14:creationId xmlns:p14="http://schemas.microsoft.com/office/powerpoint/2010/main" val="30982225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6CD9E9-019F-4B3C-A751-42BDD05FF0DB}"/>
              </a:ext>
            </a:extLst>
          </p:cNvPr>
          <p:cNvSpPr>
            <a:spLocks noGrp="1"/>
          </p:cNvSpPr>
          <p:nvPr>
            <p:ph type="title"/>
          </p:nvPr>
        </p:nvSpPr>
        <p:spPr/>
        <p:txBody>
          <a:bodyPr>
            <a:normAutofit/>
          </a:bodyPr>
          <a:lstStyle/>
          <a:p>
            <a:r>
              <a:rPr lang="tr-TR" sz="3600" i="1" dirty="0" err="1"/>
              <a:t>protection</a:t>
            </a:r>
            <a:r>
              <a:rPr lang="tr-TR" sz="3600" i="1" dirty="0"/>
              <a:t> of </a:t>
            </a:r>
            <a:r>
              <a:rPr lang="tr-TR" sz="3600" i="1" dirty="0" err="1"/>
              <a:t>feet</a:t>
            </a:r>
            <a:endParaRPr lang="en-GB" sz="3600" i="1" dirty="0"/>
          </a:p>
        </p:txBody>
      </p:sp>
      <p:sp>
        <p:nvSpPr>
          <p:cNvPr id="3" name="İçerik Yer Tutucusu 2">
            <a:extLst>
              <a:ext uri="{FF2B5EF4-FFF2-40B4-BE49-F238E27FC236}">
                <a16:creationId xmlns:a16="http://schemas.microsoft.com/office/drawing/2014/main" id="{F63CB74C-B1AD-4EA5-9DD9-44407AE6ADBC}"/>
              </a:ext>
            </a:extLst>
          </p:cNvPr>
          <p:cNvSpPr>
            <a:spLocks noGrp="1"/>
          </p:cNvSpPr>
          <p:nvPr>
            <p:ph idx="1"/>
          </p:nvPr>
        </p:nvSpPr>
        <p:spPr/>
        <p:txBody>
          <a:bodyPr/>
          <a:lstStyle/>
          <a:p>
            <a:endParaRPr lang="en-GB"/>
          </a:p>
        </p:txBody>
      </p:sp>
      <p:pic>
        <p:nvPicPr>
          <p:cNvPr id="4" name="Resim 3">
            <a:extLst>
              <a:ext uri="{FF2B5EF4-FFF2-40B4-BE49-F238E27FC236}">
                <a16:creationId xmlns:a16="http://schemas.microsoft.com/office/drawing/2014/main" id="{D6F2321C-0034-434C-B49E-A80712232E36}"/>
              </a:ext>
            </a:extLst>
          </p:cNvPr>
          <p:cNvPicPr>
            <a:picLocks noChangeAspect="1"/>
          </p:cNvPicPr>
          <p:nvPr/>
        </p:nvPicPr>
        <p:blipFill rotWithShape="1">
          <a:blip r:embed="rId2">
            <a:extLst>
              <a:ext uri="{28A0092B-C50C-407E-A947-70E740481C1C}">
                <a14:useLocalDpi xmlns:a14="http://schemas.microsoft.com/office/drawing/2010/main" val="0"/>
              </a:ext>
            </a:extLst>
          </a:blip>
          <a:srcRect l="2985" t="21098" r="9306" b="16185"/>
          <a:stretch/>
        </p:blipFill>
        <p:spPr>
          <a:xfrm>
            <a:off x="5237250" y="2311400"/>
            <a:ext cx="6015037" cy="3100387"/>
          </a:xfrm>
          <a:prstGeom prst="rect">
            <a:avLst/>
          </a:prstGeom>
        </p:spPr>
      </p:pic>
      <p:pic>
        <p:nvPicPr>
          <p:cNvPr id="5" name="Resim 4">
            <a:extLst>
              <a:ext uri="{FF2B5EF4-FFF2-40B4-BE49-F238E27FC236}">
                <a16:creationId xmlns:a16="http://schemas.microsoft.com/office/drawing/2014/main" id="{04EAFD92-913C-4C01-A85D-94C230AD8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2435225"/>
            <a:ext cx="3968749" cy="2976562"/>
          </a:xfrm>
          <a:prstGeom prst="rect">
            <a:avLst/>
          </a:prstGeom>
        </p:spPr>
      </p:pic>
    </p:spTree>
    <p:extLst>
      <p:ext uri="{BB962C8B-B14F-4D97-AF65-F5344CB8AC3E}">
        <p14:creationId xmlns:p14="http://schemas.microsoft.com/office/powerpoint/2010/main" val="2342845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DB947B-4E4F-417C-AC7D-1B028F86DE1D}"/>
              </a:ext>
            </a:extLst>
          </p:cNvPr>
          <p:cNvSpPr>
            <a:spLocks noGrp="1"/>
          </p:cNvSpPr>
          <p:nvPr>
            <p:ph type="title"/>
          </p:nvPr>
        </p:nvSpPr>
        <p:spPr/>
        <p:txBody>
          <a:bodyPr>
            <a:normAutofit/>
          </a:bodyPr>
          <a:lstStyle/>
          <a:p>
            <a:r>
              <a:rPr lang="en-GB" sz="3200" i="1" dirty="0"/>
              <a:t>fall arrest equipment </a:t>
            </a:r>
          </a:p>
        </p:txBody>
      </p:sp>
      <p:pic>
        <p:nvPicPr>
          <p:cNvPr id="4" name="Resim 3">
            <a:extLst>
              <a:ext uri="{FF2B5EF4-FFF2-40B4-BE49-F238E27FC236}">
                <a16:creationId xmlns:a16="http://schemas.microsoft.com/office/drawing/2014/main" id="{52CFA7C9-14D5-48ED-971B-32029F127F05}"/>
              </a:ext>
            </a:extLst>
          </p:cNvPr>
          <p:cNvPicPr>
            <a:picLocks noChangeAspect="1"/>
          </p:cNvPicPr>
          <p:nvPr/>
        </p:nvPicPr>
        <p:blipFill>
          <a:blip r:embed="rId2"/>
          <a:stretch>
            <a:fillRect/>
          </a:stretch>
        </p:blipFill>
        <p:spPr>
          <a:xfrm>
            <a:off x="4983185" y="942633"/>
            <a:ext cx="6797629" cy="5413717"/>
          </a:xfrm>
          <a:prstGeom prst="rect">
            <a:avLst/>
          </a:prstGeom>
        </p:spPr>
      </p:pic>
      <p:pic>
        <p:nvPicPr>
          <p:cNvPr id="5" name="Resim 4">
            <a:extLst>
              <a:ext uri="{FF2B5EF4-FFF2-40B4-BE49-F238E27FC236}">
                <a16:creationId xmlns:a16="http://schemas.microsoft.com/office/drawing/2014/main" id="{BFD591D2-6E80-4DC7-AF7E-6BAAAB6C644E}"/>
              </a:ext>
            </a:extLst>
          </p:cNvPr>
          <p:cNvPicPr>
            <a:picLocks noChangeAspect="1"/>
          </p:cNvPicPr>
          <p:nvPr/>
        </p:nvPicPr>
        <p:blipFill rotWithShape="1">
          <a:blip r:embed="rId3"/>
          <a:srcRect l="29575" r="12075"/>
          <a:stretch/>
        </p:blipFill>
        <p:spPr>
          <a:xfrm>
            <a:off x="266700" y="2143124"/>
            <a:ext cx="4568460" cy="3914775"/>
          </a:xfrm>
          <a:prstGeom prst="rect">
            <a:avLst/>
          </a:prstGeom>
        </p:spPr>
      </p:pic>
    </p:spTree>
    <p:extLst>
      <p:ext uri="{BB962C8B-B14F-4D97-AF65-F5344CB8AC3E}">
        <p14:creationId xmlns:p14="http://schemas.microsoft.com/office/powerpoint/2010/main" val="3333704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0472A36C-8D48-42A9-9B72-88F9C5B9A1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4A9DE210-AC97-4A3F-8DB7-55E5C12F3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D0CD0824-5E6C-428F-B22D-6A0878B517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796C311B-1151-4C8F-BF7C-8963C32BB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774E0BA7-3382-44A6-818F-0FE85F0BB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0F5D2D72-8B9D-4345-979E-77EBE73DD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B77A7DBA-D3D7-4414-9709-281D70141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C0F5056F-D836-46AB-917A-19BF9554B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FC8BC1F3-24CB-49CD-BAF4-8944E0542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3" name="Bottom Right">
            <a:extLst>
              <a:ext uri="{FF2B5EF4-FFF2-40B4-BE49-F238E27FC236}">
                <a16:creationId xmlns:a16="http://schemas.microsoft.com/office/drawing/2014/main" id="{FA953E9F-25D1-4789-9B1D-51F868DAD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E4C1EBF5-5C37-4674-912E-1B0742EA96C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835ECC46-29DB-4BC5-91B6-A3D64F0E0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5075BB92-C6AE-48B1-8134-8F4B803AE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436EFDCD-16B3-4018-824F-9334CF06C3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1413EE5C-6FB3-4AD8-8FAC-70402475D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F21438AC-08A0-474D-ACE1-3F9F50FF7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55127B7B-B2FF-4A7F-8008-0BA09E66AD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428FE3C7-ED16-40E2-B02A-F242C2091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60660A8B-0D81-4C62-B8B3-AD8CAE9FA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 name="Başlık 1">
            <a:extLst>
              <a:ext uri="{FF2B5EF4-FFF2-40B4-BE49-F238E27FC236}">
                <a16:creationId xmlns:a16="http://schemas.microsoft.com/office/drawing/2014/main" id="{BE590C08-0CCC-40F0-8398-CA7A2B89BD8F}"/>
              </a:ext>
            </a:extLst>
          </p:cNvPr>
          <p:cNvSpPr>
            <a:spLocks noGrp="1"/>
          </p:cNvSpPr>
          <p:nvPr>
            <p:ph type="title"/>
          </p:nvPr>
        </p:nvSpPr>
        <p:spPr>
          <a:xfrm>
            <a:off x="7192407" y="559813"/>
            <a:ext cx="4161385" cy="5577934"/>
          </a:xfrm>
        </p:spPr>
        <p:txBody>
          <a:bodyPr anchor="t">
            <a:normAutofit/>
          </a:bodyPr>
          <a:lstStyle/>
          <a:p>
            <a:r>
              <a:rPr lang="en-GB" dirty="0"/>
              <a:t>Hazard Prevention and Control</a:t>
            </a:r>
          </a:p>
        </p:txBody>
      </p:sp>
      <p:graphicFrame>
        <p:nvGraphicFramePr>
          <p:cNvPr id="5" name="İçerik Yer Tutucusu 2">
            <a:extLst>
              <a:ext uri="{FF2B5EF4-FFF2-40B4-BE49-F238E27FC236}">
                <a16:creationId xmlns:a16="http://schemas.microsoft.com/office/drawing/2014/main" id="{50A5E1CD-6BA0-2867-2E70-D3E5681A40D3}"/>
              </a:ext>
            </a:extLst>
          </p:cNvPr>
          <p:cNvGraphicFramePr>
            <a:graphicFrameLocks noGrp="1"/>
          </p:cNvGraphicFramePr>
          <p:nvPr>
            <p:ph idx="1"/>
            <p:extLst>
              <p:ext uri="{D42A27DB-BD31-4B8C-83A1-F6EECF244321}">
                <p14:modId xmlns:p14="http://schemas.microsoft.com/office/powerpoint/2010/main" val="1961346492"/>
              </p:ext>
            </p:extLst>
          </p:nvPr>
        </p:nvGraphicFramePr>
        <p:xfrm>
          <a:off x="585012" y="341166"/>
          <a:ext cx="6411054" cy="58039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9197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5BC5F87-6781-496C-94A5-B662183F46C9}"/>
              </a:ext>
            </a:extLst>
          </p:cNvPr>
          <p:cNvSpPr>
            <a:spLocks noGrp="1"/>
          </p:cNvSpPr>
          <p:nvPr>
            <p:ph type="title"/>
          </p:nvPr>
        </p:nvSpPr>
        <p:spPr/>
        <p:txBody>
          <a:bodyPr>
            <a:normAutofit/>
          </a:bodyPr>
          <a:lstStyle/>
          <a:p>
            <a:r>
              <a:rPr lang="en-GB" sz="3600" i="1" dirty="0">
                <a:solidFill>
                  <a:srgbClr val="FF0000"/>
                </a:solidFill>
              </a:rPr>
              <a:t>true stories</a:t>
            </a:r>
            <a:r>
              <a:rPr lang="tr-TR" sz="3600" i="1" dirty="0">
                <a:solidFill>
                  <a:srgbClr val="FF0000"/>
                </a:solidFill>
              </a:rPr>
              <a:t>  </a:t>
            </a:r>
            <a:r>
              <a:rPr lang="tr-TR" sz="3600" dirty="0">
                <a:solidFill>
                  <a:srgbClr val="FF0000"/>
                </a:solidFill>
                <a:sym typeface="Wingdings" panose="05000000000000000000" pitchFamily="2" charset="2"/>
              </a:rPr>
              <a:t></a:t>
            </a:r>
            <a:endParaRPr lang="en-GB" sz="3600" dirty="0">
              <a:solidFill>
                <a:srgbClr val="FF0000"/>
              </a:solidFill>
            </a:endParaRPr>
          </a:p>
        </p:txBody>
      </p:sp>
      <p:sp>
        <p:nvSpPr>
          <p:cNvPr id="3" name="İçerik Yer Tutucusu 2">
            <a:extLst>
              <a:ext uri="{FF2B5EF4-FFF2-40B4-BE49-F238E27FC236}">
                <a16:creationId xmlns:a16="http://schemas.microsoft.com/office/drawing/2014/main" id="{BA1EEB59-B076-4C65-968C-C98DA6289C50}"/>
              </a:ext>
            </a:extLst>
          </p:cNvPr>
          <p:cNvSpPr>
            <a:spLocks noGrp="1"/>
          </p:cNvSpPr>
          <p:nvPr>
            <p:ph idx="1"/>
          </p:nvPr>
        </p:nvSpPr>
        <p:spPr/>
        <p:txBody>
          <a:bodyPr/>
          <a:lstStyle/>
          <a:p>
            <a:endParaRPr lang="en-GB"/>
          </a:p>
        </p:txBody>
      </p:sp>
      <p:pic>
        <p:nvPicPr>
          <p:cNvPr id="4" name="İçerik Yer Tutucusu 5">
            <a:extLst>
              <a:ext uri="{FF2B5EF4-FFF2-40B4-BE49-F238E27FC236}">
                <a16:creationId xmlns:a16="http://schemas.microsoft.com/office/drawing/2014/main" id="{9141E65F-E8FF-4EEA-AB48-CFB82CA7D8D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117"/>
          <a:stretch/>
        </p:blipFill>
        <p:spPr>
          <a:xfrm>
            <a:off x="7993150" y="491944"/>
            <a:ext cx="3814615" cy="5485105"/>
          </a:xfrm>
          <a:prstGeom prst="rect">
            <a:avLst/>
          </a:prstGeom>
        </p:spPr>
      </p:pic>
      <p:pic>
        <p:nvPicPr>
          <p:cNvPr id="5" name="Resim 4">
            <a:extLst>
              <a:ext uri="{FF2B5EF4-FFF2-40B4-BE49-F238E27FC236}">
                <a16:creationId xmlns:a16="http://schemas.microsoft.com/office/drawing/2014/main" id="{15515D3E-386B-4FF1-AFBC-9EBA534E999A}"/>
              </a:ext>
            </a:extLst>
          </p:cNvPr>
          <p:cNvPicPr>
            <a:picLocks noChangeAspect="1"/>
          </p:cNvPicPr>
          <p:nvPr/>
        </p:nvPicPr>
        <p:blipFill rotWithShape="1">
          <a:blip r:embed="rId3"/>
          <a:srcRect t="16141" b="26575"/>
          <a:stretch/>
        </p:blipFill>
        <p:spPr>
          <a:xfrm>
            <a:off x="838200" y="2025650"/>
            <a:ext cx="5786486" cy="3314701"/>
          </a:xfrm>
          <a:prstGeom prst="rect">
            <a:avLst/>
          </a:prstGeom>
        </p:spPr>
      </p:pic>
    </p:spTree>
    <p:extLst>
      <p:ext uri="{BB962C8B-B14F-4D97-AF65-F5344CB8AC3E}">
        <p14:creationId xmlns:p14="http://schemas.microsoft.com/office/powerpoint/2010/main" val="1723565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61E098A-6FA2-4EE3-8C79-6C7F9D6221C9}"/>
              </a:ext>
            </a:extLst>
          </p:cNvPr>
          <p:cNvSpPr>
            <a:spLocks noGrp="1"/>
          </p:cNvSpPr>
          <p:nvPr>
            <p:ph idx="1"/>
          </p:nvPr>
        </p:nvSpPr>
        <p:spPr/>
        <p:txBody>
          <a:bodyPr>
            <a:normAutofit/>
          </a:bodyPr>
          <a:lstStyle/>
          <a:p>
            <a:pPr marL="45720" indent="0" algn="ctr">
              <a:buNone/>
            </a:pPr>
            <a:r>
              <a:rPr lang="tr-TR" sz="4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WHAT DID YOU LEARN TODAY?</a:t>
            </a:r>
            <a:endParaRPr lang="en-GB" sz="4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654346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59EDD3A-2714-4500-8AFF-9DEBB4EF01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42" r="1749" b="1421"/>
          <a:stretch/>
        </p:blipFill>
        <p:spPr bwMode="auto">
          <a:xfrm>
            <a:off x="254000" y="254000"/>
            <a:ext cx="6410960" cy="6338344"/>
          </a:xfrm>
          <a:prstGeom prst="rect">
            <a:avLst/>
          </a:prstGeom>
          <a:noFill/>
          <a:extLst>
            <a:ext uri="{909E8E84-426E-40DD-AFC4-6F175D3DCCD1}">
              <a14:hiddenFill xmlns:a14="http://schemas.microsoft.com/office/drawing/2010/main">
                <a:solidFill>
                  <a:srgbClr val="FFFFFF"/>
                </a:solidFill>
              </a14:hiddenFill>
            </a:ext>
          </a:extLst>
        </p:spPr>
      </p:pic>
      <p:pic>
        <p:nvPicPr>
          <p:cNvPr id="9" name="Resim 8">
            <a:extLst>
              <a:ext uri="{FF2B5EF4-FFF2-40B4-BE49-F238E27FC236}">
                <a16:creationId xmlns:a16="http://schemas.microsoft.com/office/drawing/2014/main" id="{93EC51A3-373E-40E1-8C2E-96B28FA3E95B}"/>
              </a:ext>
            </a:extLst>
          </p:cNvPr>
          <p:cNvPicPr>
            <a:picLocks noChangeAspect="1"/>
          </p:cNvPicPr>
          <p:nvPr/>
        </p:nvPicPr>
        <p:blipFill rotWithShape="1">
          <a:blip r:embed="rId3"/>
          <a:srcRect l="2204"/>
          <a:stretch/>
        </p:blipFill>
        <p:spPr>
          <a:xfrm>
            <a:off x="6664959" y="634252"/>
            <a:ext cx="5273041" cy="5577840"/>
          </a:xfrm>
          <a:prstGeom prst="rect">
            <a:avLst/>
          </a:prstGeom>
        </p:spPr>
      </p:pic>
    </p:spTree>
    <p:extLst>
      <p:ext uri="{BB962C8B-B14F-4D97-AF65-F5344CB8AC3E}">
        <p14:creationId xmlns:p14="http://schemas.microsoft.com/office/powerpoint/2010/main" val="187632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E9DCE2-2B65-4AC3-A819-DD6C142E15BE}"/>
              </a:ext>
            </a:extLst>
          </p:cNvPr>
          <p:cNvSpPr>
            <a:spLocks noGrp="1"/>
          </p:cNvSpPr>
          <p:nvPr>
            <p:ph type="title"/>
          </p:nvPr>
        </p:nvSpPr>
        <p:spPr/>
        <p:txBody>
          <a:bodyPr>
            <a:normAutofit/>
          </a:bodyPr>
          <a:lstStyle/>
          <a:p>
            <a:r>
              <a:rPr lang="en-US" sz="3200" dirty="0"/>
              <a:t>GENERAL OBLIGATIONS IN </a:t>
            </a:r>
            <a:r>
              <a:rPr lang="tr-TR" sz="3200" dirty="0"/>
              <a:t>PREVENTION</a:t>
            </a:r>
            <a:r>
              <a:rPr lang="en-US" sz="3200" dirty="0"/>
              <a:t> POLICIES</a:t>
            </a:r>
            <a:endParaRPr lang="en-GB" sz="3200" dirty="0"/>
          </a:p>
        </p:txBody>
      </p:sp>
      <p:graphicFrame>
        <p:nvGraphicFramePr>
          <p:cNvPr id="4" name="İçerik Yer Tutucusu 3">
            <a:extLst>
              <a:ext uri="{FF2B5EF4-FFF2-40B4-BE49-F238E27FC236}">
                <a16:creationId xmlns:a16="http://schemas.microsoft.com/office/drawing/2014/main" id="{971C99A1-3D67-4D69-B2A1-CC92DE0CB9E1}"/>
              </a:ext>
            </a:extLst>
          </p:cNvPr>
          <p:cNvGraphicFramePr>
            <a:graphicFrameLocks noGrp="1"/>
          </p:cNvGraphicFramePr>
          <p:nvPr>
            <p:ph idx="1"/>
          </p:nvPr>
        </p:nvGraphicFramePr>
        <p:xfrm>
          <a:off x="1143001" y="2057400"/>
          <a:ext cx="73914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Resim 4">
            <a:extLst>
              <a:ext uri="{FF2B5EF4-FFF2-40B4-BE49-F238E27FC236}">
                <a16:creationId xmlns:a16="http://schemas.microsoft.com/office/drawing/2014/main" id="{9B8908BF-FFDE-4C03-B096-C68BF226919A}"/>
              </a:ext>
            </a:extLst>
          </p:cNvPr>
          <p:cNvPicPr>
            <a:picLocks noChangeAspect="1"/>
          </p:cNvPicPr>
          <p:nvPr/>
        </p:nvPicPr>
        <p:blipFill>
          <a:blip r:embed="rId7"/>
          <a:stretch>
            <a:fillRect/>
          </a:stretch>
        </p:blipFill>
        <p:spPr>
          <a:xfrm>
            <a:off x="9344025" y="5257800"/>
            <a:ext cx="2847975" cy="1600200"/>
          </a:xfrm>
          <a:prstGeom prst="rect">
            <a:avLst/>
          </a:prstGeom>
        </p:spPr>
      </p:pic>
    </p:spTree>
    <p:extLst>
      <p:ext uri="{BB962C8B-B14F-4D97-AF65-F5344CB8AC3E}">
        <p14:creationId xmlns:p14="http://schemas.microsoft.com/office/powerpoint/2010/main" val="1900143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BBE3AA9-844B-45F5-9427-6A0EF50C6E51}"/>
              </a:ext>
            </a:extLst>
          </p:cNvPr>
          <p:cNvSpPr>
            <a:spLocks noGrp="1"/>
          </p:cNvSpPr>
          <p:nvPr>
            <p:ph idx="1"/>
          </p:nvPr>
        </p:nvSpPr>
        <p:spPr>
          <a:xfrm>
            <a:off x="1148036" y="1409700"/>
            <a:ext cx="9872871" cy="4038600"/>
          </a:xfrm>
        </p:spPr>
        <p:txBody>
          <a:bodyPr>
            <a:normAutofit/>
          </a:bodyPr>
          <a:lstStyle/>
          <a:p>
            <a:pPr marL="45720" indent="0">
              <a:buNone/>
            </a:pPr>
            <a:r>
              <a:rPr lang="en-US" sz="2400" dirty="0"/>
              <a:t>OHS have two main objectives.</a:t>
            </a:r>
          </a:p>
          <a:p>
            <a:endParaRPr lang="en-US" sz="2400" dirty="0"/>
          </a:p>
          <a:p>
            <a:r>
              <a:rPr lang="en-US" sz="2400" dirty="0"/>
              <a:t>Improving health conditions</a:t>
            </a:r>
          </a:p>
          <a:p>
            <a:r>
              <a:rPr lang="en-US" sz="2400" dirty="0"/>
              <a:t>Improving security conditions</a:t>
            </a:r>
            <a:endParaRPr lang="en-GB" sz="2400" dirty="0"/>
          </a:p>
        </p:txBody>
      </p:sp>
      <p:pic>
        <p:nvPicPr>
          <p:cNvPr id="4" name="Resim 3">
            <a:extLst>
              <a:ext uri="{FF2B5EF4-FFF2-40B4-BE49-F238E27FC236}">
                <a16:creationId xmlns:a16="http://schemas.microsoft.com/office/drawing/2014/main" id="{00FD5184-69FE-44FF-9012-F201E60514FB}"/>
              </a:ext>
            </a:extLst>
          </p:cNvPr>
          <p:cNvPicPr>
            <a:picLocks noChangeAspect="1"/>
          </p:cNvPicPr>
          <p:nvPr/>
        </p:nvPicPr>
        <p:blipFill rotWithShape="1">
          <a:blip r:embed="rId2"/>
          <a:srcRect t="11438" r="3687" b="21896"/>
          <a:stretch/>
        </p:blipFill>
        <p:spPr>
          <a:xfrm>
            <a:off x="3657290" y="4486275"/>
            <a:ext cx="8534710" cy="2371725"/>
          </a:xfrm>
          <a:prstGeom prst="rect">
            <a:avLst/>
          </a:prstGeom>
        </p:spPr>
      </p:pic>
      <p:pic>
        <p:nvPicPr>
          <p:cNvPr id="5" name="Resim 4">
            <a:extLst>
              <a:ext uri="{FF2B5EF4-FFF2-40B4-BE49-F238E27FC236}">
                <a16:creationId xmlns:a16="http://schemas.microsoft.com/office/drawing/2014/main" id="{A0F039EE-D5AC-4265-B117-733ED19A36E2}"/>
              </a:ext>
            </a:extLst>
          </p:cNvPr>
          <p:cNvPicPr>
            <a:picLocks noChangeAspect="1"/>
          </p:cNvPicPr>
          <p:nvPr/>
        </p:nvPicPr>
        <p:blipFill rotWithShape="1">
          <a:blip r:embed="rId3"/>
          <a:srcRect l="51937" t="9584" r="2713" b="13333"/>
          <a:stretch/>
        </p:blipFill>
        <p:spPr>
          <a:xfrm>
            <a:off x="8943492" y="2286793"/>
            <a:ext cx="2077415" cy="1970882"/>
          </a:xfrm>
          <a:prstGeom prst="rect">
            <a:avLst/>
          </a:prstGeom>
        </p:spPr>
      </p:pic>
    </p:spTree>
    <p:extLst>
      <p:ext uri="{BB962C8B-B14F-4D97-AF65-F5344CB8AC3E}">
        <p14:creationId xmlns:p14="http://schemas.microsoft.com/office/powerpoint/2010/main" val="3455726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6C1B1575-BE2F-41AA-83DC-BD30E447B245}"/>
              </a:ext>
            </a:extLst>
          </p:cNvPr>
          <p:cNvPicPr>
            <a:picLocks noChangeAspect="1"/>
          </p:cNvPicPr>
          <p:nvPr/>
        </p:nvPicPr>
        <p:blipFill>
          <a:blip r:embed="rId2"/>
          <a:stretch>
            <a:fillRect/>
          </a:stretch>
        </p:blipFill>
        <p:spPr>
          <a:xfrm>
            <a:off x="9515475" y="5153024"/>
            <a:ext cx="2676525" cy="1704975"/>
          </a:xfrm>
          <a:prstGeom prst="rect">
            <a:avLst/>
          </a:prstGeom>
        </p:spPr>
      </p:pic>
      <p:sp>
        <p:nvSpPr>
          <p:cNvPr id="2" name="Başlık 1">
            <a:extLst>
              <a:ext uri="{FF2B5EF4-FFF2-40B4-BE49-F238E27FC236}">
                <a16:creationId xmlns:a16="http://schemas.microsoft.com/office/drawing/2014/main" id="{AA42A1CB-78A1-49C1-BC89-B6E4A6A26332}"/>
              </a:ext>
            </a:extLst>
          </p:cNvPr>
          <p:cNvSpPr>
            <a:spLocks noGrp="1"/>
          </p:cNvSpPr>
          <p:nvPr>
            <p:ph type="title"/>
          </p:nvPr>
        </p:nvSpPr>
        <p:spPr>
          <a:xfrm>
            <a:off x="272143" y="108858"/>
            <a:ext cx="11625943" cy="1356360"/>
          </a:xfrm>
        </p:spPr>
        <p:txBody>
          <a:bodyPr>
            <a:noAutofit/>
          </a:bodyPr>
          <a:lstStyle/>
          <a:p>
            <a:pPr algn="just"/>
            <a:r>
              <a:rPr lang="en-US" sz="3200" dirty="0"/>
              <a:t>The things to be taken into consideration in the </a:t>
            </a:r>
            <a:r>
              <a:rPr lang="en-GB" sz="3200" dirty="0"/>
              <a:t>Prevention </a:t>
            </a:r>
            <a:r>
              <a:rPr lang="en-US" sz="3200" dirty="0"/>
              <a:t>Policies are listed below</a:t>
            </a:r>
            <a:r>
              <a:rPr lang="tr-TR" sz="3200" dirty="0"/>
              <a:t>:</a:t>
            </a:r>
            <a:endParaRPr lang="en-GB" sz="3200" dirty="0"/>
          </a:p>
        </p:txBody>
      </p:sp>
      <p:sp>
        <p:nvSpPr>
          <p:cNvPr id="3" name="İçerik Yer Tutucusu 2">
            <a:extLst>
              <a:ext uri="{FF2B5EF4-FFF2-40B4-BE49-F238E27FC236}">
                <a16:creationId xmlns:a16="http://schemas.microsoft.com/office/drawing/2014/main" id="{4F69B21C-AD9E-49BB-83E9-5722FDF1B6AE}"/>
              </a:ext>
            </a:extLst>
          </p:cNvPr>
          <p:cNvSpPr>
            <a:spLocks noGrp="1"/>
          </p:cNvSpPr>
          <p:nvPr>
            <p:ph idx="1"/>
          </p:nvPr>
        </p:nvSpPr>
        <p:spPr>
          <a:xfrm>
            <a:off x="293914" y="1465218"/>
            <a:ext cx="11495315" cy="5392781"/>
          </a:xfrm>
        </p:spPr>
        <p:txBody>
          <a:bodyPr>
            <a:normAutofit/>
          </a:bodyPr>
          <a:lstStyle/>
          <a:p>
            <a:pPr algn="just"/>
            <a:r>
              <a:rPr lang="en-US" sz="2400" dirty="0"/>
              <a:t>Developing a general prevention policy in workplaces</a:t>
            </a:r>
          </a:p>
          <a:p>
            <a:pPr algn="just"/>
            <a:r>
              <a:rPr lang="en-US" sz="2400" dirty="0"/>
              <a:t>Continuous improvement of the situation regarding occupational health and safety</a:t>
            </a:r>
          </a:p>
          <a:p>
            <a:pPr algn="just"/>
            <a:r>
              <a:rPr lang="en-US" sz="2400" dirty="0"/>
              <a:t>Prevention of risks</a:t>
            </a:r>
          </a:p>
          <a:p>
            <a:pPr algn="just"/>
            <a:r>
              <a:rPr lang="en-US" sz="2400" dirty="0"/>
              <a:t>Analysis and evaluation of risks that cannot be prevented</a:t>
            </a:r>
          </a:p>
          <a:p>
            <a:pPr algn="just"/>
            <a:r>
              <a:rPr lang="en-US" sz="2400" dirty="0"/>
              <a:t>Struggle with risks at source</a:t>
            </a:r>
          </a:p>
          <a:p>
            <a:pPr algn="just"/>
            <a:r>
              <a:rPr lang="en-US" sz="2400" dirty="0"/>
              <a:t>Informing the employees about the risks that may be encountered in the workplace</a:t>
            </a:r>
            <a:endParaRPr lang="tr-TR" sz="2400" dirty="0"/>
          </a:p>
          <a:p>
            <a:pPr algn="just"/>
            <a:r>
              <a:rPr lang="en-US" sz="2400" dirty="0"/>
              <a:t>Ensuring the participation of employees in OHS related activities</a:t>
            </a:r>
          </a:p>
          <a:p>
            <a:pPr algn="just"/>
            <a:r>
              <a:rPr lang="en-US" sz="2400" dirty="0"/>
              <a:t>Assignment of employee representative and support staff in the workplace</a:t>
            </a:r>
            <a:endParaRPr lang="tr-TR" sz="2400" dirty="0"/>
          </a:p>
          <a:p>
            <a:pPr algn="just"/>
            <a:r>
              <a:rPr lang="en-US" sz="2400" dirty="0"/>
              <a:t>Receiving employees' opinions on OHS</a:t>
            </a:r>
          </a:p>
          <a:p>
            <a:pPr algn="just"/>
            <a:endParaRPr lang="en-GB" sz="2400" dirty="0"/>
          </a:p>
        </p:txBody>
      </p:sp>
    </p:spTree>
    <p:extLst>
      <p:ext uri="{BB962C8B-B14F-4D97-AF65-F5344CB8AC3E}">
        <p14:creationId xmlns:p14="http://schemas.microsoft.com/office/powerpoint/2010/main" val="1244017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EB54099A-C578-44BD-AEB5-CD8B4AD8A31F}"/>
              </a:ext>
            </a:extLst>
          </p:cNvPr>
          <p:cNvPicPr>
            <a:picLocks noChangeAspect="1"/>
          </p:cNvPicPr>
          <p:nvPr/>
        </p:nvPicPr>
        <p:blipFill>
          <a:blip r:embed="rId2"/>
          <a:stretch>
            <a:fillRect/>
          </a:stretch>
        </p:blipFill>
        <p:spPr>
          <a:xfrm>
            <a:off x="6582834" y="4550229"/>
            <a:ext cx="5609166" cy="2307771"/>
          </a:xfrm>
          <a:prstGeom prst="rect">
            <a:avLst/>
          </a:prstGeom>
        </p:spPr>
      </p:pic>
      <p:sp>
        <p:nvSpPr>
          <p:cNvPr id="2" name="Başlık 1">
            <a:extLst>
              <a:ext uri="{FF2B5EF4-FFF2-40B4-BE49-F238E27FC236}">
                <a16:creationId xmlns:a16="http://schemas.microsoft.com/office/drawing/2014/main" id="{7A91788E-61A6-46D6-A915-B974AC809330}"/>
              </a:ext>
            </a:extLst>
          </p:cNvPr>
          <p:cNvSpPr>
            <a:spLocks noGrp="1"/>
          </p:cNvSpPr>
          <p:nvPr>
            <p:ph type="title"/>
          </p:nvPr>
        </p:nvSpPr>
        <p:spPr>
          <a:xfrm>
            <a:off x="655320" y="0"/>
            <a:ext cx="10515600" cy="1325563"/>
          </a:xfrm>
        </p:spPr>
        <p:txBody>
          <a:bodyPr/>
          <a:lstStyle/>
          <a:p>
            <a:r>
              <a:rPr lang="en-US" dirty="0"/>
              <a:t>Employer's obligations</a:t>
            </a:r>
            <a:endParaRPr lang="en-GB" dirty="0"/>
          </a:p>
        </p:txBody>
      </p:sp>
      <p:sp>
        <p:nvSpPr>
          <p:cNvPr id="3" name="İçerik Yer Tutucusu 2">
            <a:extLst>
              <a:ext uri="{FF2B5EF4-FFF2-40B4-BE49-F238E27FC236}">
                <a16:creationId xmlns:a16="http://schemas.microsoft.com/office/drawing/2014/main" id="{E57D3432-C3DE-4ECD-B62E-6B4FBBF66BD3}"/>
              </a:ext>
            </a:extLst>
          </p:cNvPr>
          <p:cNvSpPr>
            <a:spLocks noGrp="1"/>
          </p:cNvSpPr>
          <p:nvPr>
            <p:ph idx="1"/>
          </p:nvPr>
        </p:nvSpPr>
        <p:spPr>
          <a:xfrm>
            <a:off x="529590" y="1027906"/>
            <a:ext cx="10515600" cy="4351338"/>
          </a:xfrm>
        </p:spPr>
        <p:txBody>
          <a:bodyPr>
            <a:normAutofit fontScale="92500" lnSpcReduction="10000"/>
          </a:bodyPr>
          <a:lstStyle/>
          <a:p>
            <a:r>
              <a:rPr lang="en-US" dirty="0"/>
              <a:t>Prioritizing collective protection measures and personal protection measures</a:t>
            </a:r>
          </a:p>
          <a:p>
            <a:r>
              <a:rPr lang="en-US" dirty="0"/>
              <a:t>Giving appropriate instructions to workers</a:t>
            </a:r>
          </a:p>
          <a:p>
            <a:r>
              <a:rPr lang="en-US" dirty="0"/>
              <a:t>The organization of the workplace</a:t>
            </a:r>
          </a:p>
          <a:p>
            <a:r>
              <a:rPr lang="en-US" dirty="0"/>
              <a:t>To evaluate all risks in terms of workers' health and safety</a:t>
            </a:r>
            <a:endParaRPr lang="tr-TR" dirty="0"/>
          </a:p>
          <a:p>
            <a:endParaRPr lang="tr-TR" dirty="0"/>
          </a:p>
          <a:p>
            <a:pPr marL="45720" indent="0">
              <a:buNone/>
            </a:pPr>
            <a:r>
              <a:rPr lang="en-US" sz="3200" b="1" dirty="0"/>
              <a:t>Work planning should be made according </a:t>
            </a:r>
            <a:endParaRPr lang="tr-TR" sz="3200" b="1" dirty="0"/>
          </a:p>
          <a:p>
            <a:pPr marL="45720" indent="0">
              <a:buNone/>
            </a:pPr>
            <a:r>
              <a:rPr lang="en-US" sz="3200" b="1" dirty="0"/>
              <a:t>to the worker, not the </a:t>
            </a:r>
            <a:r>
              <a:rPr lang="tr-TR" sz="3200" b="1" dirty="0" err="1"/>
              <a:t>business</a:t>
            </a:r>
            <a:r>
              <a:rPr lang="en-US" sz="3200" b="1" dirty="0"/>
              <a:t>.</a:t>
            </a:r>
            <a:endParaRPr lang="en-GB" sz="3200" b="1" dirty="0"/>
          </a:p>
        </p:txBody>
      </p:sp>
    </p:spTree>
    <p:extLst>
      <p:ext uri="{BB962C8B-B14F-4D97-AF65-F5344CB8AC3E}">
        <p14:creationId xmlns:p14="http://schemas.microsoft.com/office/powerpoint/2010/main" val="958854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3C4DB2A-B152-4F8F-B368-33C727CB07B4}"/>
              </a:ext>
            </a:extLst>
          </p:cNvPr>
          <p:cNvSpPr>
            <a:spLocks noGrp="1"/>
          </p:cNvSpPr>
          <p:nvPr>
            <p:ph type="title"/>
          </p:nvPr>
        </p:nvSpPr>
        <p:spPr/>
        <p:txBody>
          <a:bodyPr/>
          <a:lstStyle/>
          <a:p>
            <a:r>
              <a:rPr lang="tr-TR" dirty="0" err="1"/>
              <a:t>Hierarcy</a:t>
            </a:r>
            <a:r>
              <a:rPr lang="tr-TR" dirty="0"/>
              <a:t> of </a:t>
            </a:r>
            <a:r>
              <a:rPr lang="tr-TR" dirty="0" err="1"/>
              <a:t>controls</a:t>
            </a:r>
            <a:endParaRPr lang="en-GB" dirty="0"/>
          </a:p>
        </p:txBody>
      </p:sp>
      <p:sp>
        <p:nvSpPr>
          <p:cNvPr id="3" name="İçerik Yer Tutucusu 2">
            <a:extLst>
              <a:ext uri="{FF2B5EF4-FFF2-40B4-BE49-F238E27FC236}">
                <a16:creationId xmlns:a16="http://schemas.microsoft.com/office/drawing/2014/main" id="{581FA68A-10D1-4557-988E-62B2D639C08B}"/>
              </a:ext>
            </a:extLst>
          </p:cNvPr>
          <p:cNvSpPr>
            <a:spLocks noGrp="1"/>
          </p:cNvSpPr>
          <p:nvPr>
            <p:ph idx="1"/>
          </p:nvPr>
        </p:nvSpPr>
        <p:spPr>
          <a:xfrm>
            <a:off x="239486" y="2057400"/>
            <a:ext cx="11375571" cy="4038600"/>
          </a:xfrm>
        </p:spPr>
        <p:txBody>
          <a:bodyPr>
            <a:normAutofit fontScale="92500" lnSpcReduction="20000"/>
          </a:bodyPr>
          <a:lstStyle/>
          <a:p>
            <a:pPr marL="804863" indent="-182563"/>
            <a:r>
              <a:rPr lang="en-US" dirty="0"/>
              <a:t>If the danger cannot be prevented, the risk is revealed and then the fight against the risk begins. The order of measures to deal with the risk;</a:t>
            </a:r>
          </a:p>
          <a:p>
            <a:pPr marL="804863" indent="-182563"/>
            <a:r>
              <a:rPr lang="en-US" dirty="0"/>
              <a:t>Source protection measures,</a:t>
            </a:r>
          </a:p>
          <a:p>
            <a:pPr marL="804863" indent="-182563"/>
            <a:r>
              <a:rPr lang="en-US" dirty="0"/>
              <a:t>Protection measures according to the environment,</a:t>
            </a:r>
          </a:p>
          <a:p>
            <a:pPr marL="804863" indent="-182563"/>
            <a:r>
              <a:rPr lang="en-US" dirty="0"/>
              <a:t>Personal protection measures (PPE)</a:t>
            </a:r>
          </a:p>
          <a:p>
            <a:endParaRPr lang="en-US" dirty="0"/>
          </a:p>
          <a:p>
            <a:pPr marL="45720" indent="0" algn="ctr">
              <a:buNone/>
            </a:pPr>
            <a:r>
              <a:rPr lang="en-US" sz="2800" b="1" dirty="0">
                <a:ln w="22225">
                  <a:solidFill>
                    <a:schemeClr val="accent2"/>
                  </a:solidFill>
                  <a:prstDash val="solid"/>
                </a:ln>
                <a:solidFill>
                  <a:schemeClr val="accent2">
                    <a:lumMod val="40000"/>
                    <a:lumOff val="60000"/>
                  </a:schemeClr>
                </a:solidFill>
              </a:rPr>
              <a:t>PREVENT AND PROTECT IS EASIER, CHEAPER AND HUMANITARIAN THAN ALWAYS TO PAY</a:t>
            </a:r>
            <a:r>
              <a:rPr lang="en-US" dirty="0"/>
              <a:t>.</a:t>
            </a:r>
            <a:endParaRPr lang="en-GB" dirty="0"/>
          </a:p>
        </p:txBody>
      </p:sp>
    </p:spTree>
    <p:extLst>
      <p:ext uri="{BB962C8B-B14F-4D97-AF65-F5344CB8AC3E}">
        <p14:creationId xmlns:p14="http://schemas.microsoft.com/office/powerpoint/2010/main" val="3130023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ierarchy of Controls rated from Most effective to Least effective: Elimination - Physically remove the hazard, Substitution - Replace the hazard, Engineering Controls - Isolate people from the hazard, Administrative Controls - Change the way people work, PPE - Protect the worker with Personal Protective Equipment. Source - NIOSH">
            <a:extLst>
              <a:ext uri="{FF2B5EF4-FFF2-40B4-BE49-F238E27FC236}">
                <a16:creationId xmlns:a16="http://schemas.microsoft.com/office/drawing/2014/main" id="{0DA93528-514C-4A87-8838-20E725875F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189"/>
          <a:stretch/>
        </p:blipFill>
        <p:spPr bwMode="auto">
          <a:xfrm>
            <a:off x="1994809" y="776289"/>
            <a:ext cx="8641180" cy="5646284"/>
          </a:xfrm>
          <a:prstGeom prst="rect">
            <a:avLst/>
          </a:prstGeom>
          <a:noFill/>
          <a:extLst>
            <a:ext uri="{909E8E84-426E-40DD-AFC4-6F175D3DCCD1}">
              <a14:hiddenFill xmlns:a14="http://schemas.microsoft.com/office/drawing/2010/main">
                <a:solidFill>
                  <a:srgbClr val="FFFFFF"/>
                </a:solidFill>
              </a14:hiddenFill>
            </a:ext>
          </a:extLst>
        </p:spPr>
      </p:pic>
      <p:sp>
        <p:nvSpPr>
          <p:cNvPr id="5" name="5-Nokta Yıldız 5">
            <a:extLst>
              <a:ext uri="{FF2B5EF4-FFF2-40B4-BE49-F238E27FC236}">
                <a16:creationId xmlns:a16="http://schemas.microsoft.com/office/drawing/2014/main" id="{1F553CF5-E8D5-4C42-9504-75CCF9096CA9}"/>
              </a:ext>
            </a:extLst>
          </p:cNvPr>
          <p:cNvSpPr/>
          <p:nvPr/>
        </p:nvSpPr>
        <p:spPr>
          <a:xfrm rot="1193717">
            <a:off x="10723799" y="238816"/>
            <a:ext cx="1260000" cy="1260000"/>
          </a:xfrm>
          <a:prstGeom prst="star5">
            <a:avLst/>
          </a:prstGeom>
          <a:scene3d>
            <a:camera prst="orthographicFront"/>
            <a:lightRig rig="threePt" dir="t"/>
          </a:scene3d>
          <a:sp3d>
            <a:bevelT w="114300" prst="artDeco"/>
          </a:sp3d>
        </p:spPr>
        <p:style>
          <a:lnRef idx="0">
            <a:schemeClr val="accent4"/>
          </a:lnRef>
          <a:fillRef idx="3">
            <a:schemeClr val="accent4"/>
          </a:fillRef>
          <a:effectRef idx="3">
            <a:schemeClr val="accent4"/>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50955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8F7C28-3299-4BED-89C3-C8176F9B521C}"/>
              </a:ext>
            </a:extLst>
          </p:cNvPr>
          <p:cNvSpPr>
            <a:spLocks noGrp="1"/>
          </p:cNvSpPr>
          <p:nvPr>
            <p:ph type="title"/>
          </p:nvPr>
        </p:nvSpPr>
        <p:spPr/>
        <p:txBody>
          <a:bodyPr/>
          <a:lstStyle/>
          <a:p>
            <a:r>
              <a:rPr lang="tr-TR" dirty="0" err="1"/>
              <a:t>Example</a:t>
            </a:r>
            <a:endParaRPr lang="en-GB" dirty="0"/>
          </a:p>
        </p:txBody>
      </p:sp>
      <p:sp>
        <p:nvSpPr>
          <p:cNvPr id="3" name="İçerik Yer Tutucusu 2">
            <a:extLst>
              <a:ext uri="{FF2B5EF4-FFF2-40B4-BE49-F238E27FC236}">
                <a16:creationId xmlns:a16="http://schemas.microsoft.com/office/drawing/2014/main" id="{27C1E311-A02D-4154-B2E1-BDD1AAB11C7B}"/>
              </a:ext>
            </a:extLst>
          </p:cNvPr>
          <p:cNvSpPr>
            <a:spLocks noGrp="1"/>
          </p:cNvSpPr>
          <p:nvPr>
            <p:ph idx="1"/>
          </p:nvPr>
        </p:nvSpPr>
        <p:spPr>
          <a:xfrm>
            <a:off x="1143000" y="1828800"/>
            <a:ext cx="9872871" cy="4038600"/>
          </a:xfrm>
        </p:spPr>
        <p:txBody>
          <a:bodyPr>
            <a:normAutofit/>
          </a:bodyPr>
          <a:lstStyle/>
          <a:p>
            <a:pPr marL="45720" indent="0" algn="just">
              <a:buNone/>
            </a:pPr>
            <a:r>
              <a:rPr lang="en-US" sz="2400" dirty="0"/>
              <a:t>In a workplace with noisy machinery, list the protection measures given below in order of priority.</a:t>
            </a:r>
          </a:p>
          <a:p>
            <a:pPr marL="560070" indent="-514350" algn="just">
              <a:buFont typeface="+mj-lt"/>
              <a:buAutoNum type="romanUcPeriod"/>
            </a:pPr>
            <a:r>
              <a:rPr lang="en-US" sz="2400" dirty="0"/>
              <a:t>Training employees on noise protection measures</a:t>
            </a:r>
          </a:p>
          <a:p>
            <a:pPr marL="560070" indent="-514350" algn="just">
              <a:buFont typeface="+mj-lt"/>
              <a:buAutoNum type="romanUcPeriod"/>
            </a:pPr>
            <a:r>
              <a:rPr lang="en-US" sz="2400" dirty="0"/>
              <a:t>Replacement of 95 dB machines with 85 dB machines</a:t>
            </a:r>
          </a:p>
          <a:p>
            <a:pPr marL="560070" indent="-514350" algn="just">
              <a:buFont typeface="+mj-lt"/>
              <a:buAutoNum type="romanUcPeriod"/>
            </a:pPr>
            <a:r>
              <a:rPr lang="en-US" sz="2400" dirty="0"/>
              <a:t>Distributing headphones to employees</a:t>
            </a:r>
          </a:p>
          <a:p>
            <a:pPr marL="560070" indent="-514350" algn="just">
              <a:buFont typeface="+mj-lt"/>
              <a:buAutoNum type="romanUcPeriod"/>
            </a:pPr>
            <a:r>
              <a:rPr lang="en-US" sz="2400" dirty="0"/>
              <a:t>Putting noisy machines indoors</a:t>
            </a:r>
            <a:endParaRPr lang="en-GB" sz="2400" dirty="0"/>
          </a:p>
        </p:txBody>
      </p:sp>
      <p:pic>
        <p:nvPicPr>
          <p:cNvPr id="4" name="Resim 3">
            <a:extLst>
              <a:ext uri="{FF2B5EF4-FFF2-40B4-BE49-F238E27FC236}">
                <a16:creationId xmlns:a16="http://schemas.microsoft.com/office/drawing/2014/main" id="{7CE94628-9DE4-4EC4-8599-F5158E97B31A}"/>
              </a:ext>
            </a:extLst>
          </p:cNvPr>
          <p:cNvPicPr>
            <a:picLocks noChangeAspect="1"/>
          </p:cNvPicPr>
          <p:nvPr/>
        </p:nvPicPr>
        <p:blipFill>
          <a:blip r:embed="rId3"/>
          <a:stretch>
            <a:fillRect/>
          </a:stretch>
        </p:blipFill>
        <p:spPr>
          <a:xfrm>
            <a:off x="10048875" y="2623457"/>
            <a:ext cx="2143125" cy="2143125"/>
          </a:xfrm>
          <a:prstGeom prst="rect">
            <a:avLst/>
          </a:prstGeom>
        </p:spPr>
      </p:pic>
    </p:spTree>
    <p:extLst>
      <p:ext uri="{BB962C8B-B14F-4D97-AF65-F5344CB8AC3E}">
        <p14:creationId xmlns:p14="http://schemas.microsoft.com/office/powerpoint/2010/main" val="3740702573"/>
      </p:ext>
    </p:extLst>
  </p:cSld>
  <p:clrMapOvr>
    <a:masterClrMapping/>
  </p:clrMapOvr>
</p:sld>
</file>

<file path=ppt/theme/theme1.xml><?xml version="1.0" encoding="utf-8"?>
<a:theme xmlns:a="http://schemas.openxmlformats.org/drawingml/2006/main" name="ExploreVTI">
  <a:themeElements>
    <a:clrScheme name="AnalogousFromDarkSeedLeftStep">
      <a:dk1>
        <a:srgbClr val="000000"/>
      </a:dk1>
      <a:lt1>
        <a:srgbClr val="FFFFFF"/>
      </a:lt1>
      <a:dk2>
        <a:srgbClr val="171735"/>
      </a:dk2>
      <a:lt2>
        <a:srgbClr val="F0F3F1"/>
      </a:lt2>
      <a:accent1>
        <a:srgbClr val="C34DA3"/>
      </a:accent1>
      <a:accent2>
        <a:srgbClr val="A03BB1"/>
      </a:accent2>
      <a:accent3>
        <a:srgbClr val="814DC3"/>
      </a:accent3>
      <a:accent4>
        <a:srgbClr val="413EB3"/>
      </a:accent4>
      <a:accent5>
        <a:srgbClr val="4D7BC3"/>
      </a:accent5>
      <a:accent6>
        <a:srgbClr val="3B9BB1"/>
      </a:accent6>
      <a:hlink>
        <a:srgbClr val="3F5CBF"/>
      </a:hlink>
      <a:folHlink>
        <a:srgbClr val="7F7F7F"/>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1929</TotalTime>
  <Words>749</Words>
  <Application>Microsoft Office PowerPoint</Application>
  <PresentationFormat>Geniş ekran</PresentationFormat>
  <Paragraphs>107</Paragraphs>
  <Slides>22</Slides>
  <Notes>2</Notes>
  <HiddenSlides>0</HiddenSlides>
  <MMClips>2</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22</vt:i4>
      </vt:variant>
    </vt:vector>
  </HeadingPairs>
  <TitlesOfParts>
    <vt:vector size="30" baseType="lpstr">
      <vt:lpstr>Arial</vt:lpstr>
      <vt:lpstr>Avenir Next LT Pro</vt:lpstr>
      <vt:lpstr>AvenirNext LT Pro Medium</vt:lpstr>
      <vt:lpstr>Calibri</vt:lpstr>
      <vt:lpstr>Sagona Book</vt:lpstr>
      <vt:lpstr>StempelGaramond-Roman</vt:lpstr>
      <vt:lpstr>Wingdings</vt:lpstr>
      <vt:lpstr>ExploreVTI</vt:lpstr>
      <vt:lpstr>Environmental Protection, Occupational Health and Safety 12</vt:lpstr>
      <vt:lpstr>Hazard Prevention and Control</vt:lpstr>
      <vt:lpstr>GENERAL OBLIGATIONS IN PREVENTION POLICIES</vt:lpstr>
      <vt:lpstr>PowerPoint Sunusu</vt:lpstr>
      <vt:lpstr>The things to be taken into consideration in the Prevention Policies are listed below:</vt:lpstr>
      <vt:lpstr>Employer's obligations</vt:lpstr>
      <vt:lpstr>Hierarcy of controls</vt:lpstr>
      <vt:lpstr>PowerPoint Sunusu</vt:lpstr>
      <vt:lpstr>Example</vt:lpstr>
      <vt:lpstr>Collective Protection (Engineering) Measures</vt:lpstr>
      <vt:lpstr>PowerPoint Sunusu</vt:lpstr>
      <vt:lpstr>Personal protective equipment (PPE)</vt:lpstr>
      <vt:lpstr>Personal protective equipment (PPE)</vt:lpstr>
      <vt:lpstr>WHAT HAZARDS SHOULD WE PROTECT THE EMPLOYEE?</vt:lpstr>
      <vt:lpstr>CONSIDERATIONS WHEN SELECTING PPE</vt:lpstr>
      <vt:lpstr>Types of PPE</vt:lpstr>
      <vt:lpstr>HOW MUCH CAN A GLOVE BE PROTECTIVE?</vt:lpstr>
      <vt:lpstr>protection of feet</vt:lpstr>
      <vt:lpstr>fall arrest equipment </vt:lpstr>
      <vt:lpstr>true stories  </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Protection, Occupational Health and Safety</dc:title>
  <dc:creator>Fatma Tuğçe Şenberber</dc:creator>
  <cp:lastModifiedBy>Ferhat Dumanlı</cp:lastModifiedBy>
  <cp:revision>60</cp:revision>
  <dcterms:created xsi:type="dcterms:W3CDTF">2023-03-06T11:29:24Z</dcterms:created>
  <dcterms:modified xsi:type="dcterms:W3CDTF">2024-05-25T11:54:41Z</dcterms:modified>
</cp:coreProperties>
</file>